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322" r:id="rId3"/>
    <p:sldId id="299" r:id="rId4"/>
    <p:sldId id="273" r:id="rId5"/>
    <p:sldId id="274" r:id="rId6"/>
    <p:sldId id="301" r:id="rId7"/>
    <p:sldId id="278" r:id="rId8"/>
    <p:sldId id="270" r:id="rId9"/>
    <p:sldId id="279" r:id="rId10"/>
    <p:sldId id="280" r:id="rId11"/>
    <p:sldId id="282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334" r:id="rId22"/>
    <p:sldId id="259" r:id="rId23"/>
    <p:sldId id="261" r:id="rId24"/>
    <p:sldId id="262" r:id="rId25"/>
    <p:sldId id="323" r:id="rId26"/>
    <p:sldId id="324" r:id="rId27"/>
    <p:sldId id="325" r:id="rId28"/>
    <p:sldId id="326" r:id="rId29"/>
    <p:sldId id="327" r:id="rId30"/>
    <p:sldId id="329" r:id="rId31"/>
    <p:sldId id="330" r:id="rId32"/>
    <p:sldId id="332" r:id="rId33"/>
    <p:sldId id="331" r:id="rId34"/>
    <p:sldId id="333" r:id="rId35"/>
    <p:sldId id="321" r:id="rId36"/>
    <p:sldId id="328" r:id="rId37"/>
    <p:sldId id="266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89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6C17D-C351-4E36-BA32-9AF8C7A2CC53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3D8DC-3E9B-4507-B25E-D8AF5385A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759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3D8DC-3E9B-4507-B25E-D8AF5385ACA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747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795B-10FC-46CA-BFB8-F5311062980E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0705-74C0-4F26-943C-33FA895FF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795B-10FC-46CA-BFB8-F5311062980E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0705-74C0-4F26-943C-33FA895FF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795B-10FC-46CA-BFB8-F5311062980E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0705-74C0-4F26-943C-33FA895FF8A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795B-10FC-46CA-BFB8-F5311062980E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0705-74C0-4F26-943C-33FA895FF8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795B-10FC-46CA-BFB8-F5311062980E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0705-74C0-4F26-943C-33FA895FF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795B-10FC-46CA-BFB8-F5311062980E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0705-74C0-4F26-943C-33FA895FF8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795B-10FC-46CA-BFB8-F5311062980E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0705-74C0-4F26-943C-33FA895FF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795B-10FC-46CA-BFB8-F5311062980E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0705-74C0-4F26-943C-33FA895FF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795B-10FC-46CA-BFB8-F5311062980E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0705-74C0-4F26-943C-33FA895FF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795B-10FC-46CA-BFB8-F5311062980E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0705-74C0-4F26-943C-33FA895FF8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795B-10FC-46CA-BFB8-F5311062980E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0705-74C0-4F26-943C-33FA895FF8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BED795B-10FC-46CA-BFB8-F5311062980E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3980705-74C0-4F26-943C-33FA895FF8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4632" cy="360040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chemeClr val="tx2"/>
                </a:solidFill>
                <a:cs typeface="Aharoni" pitchFamily="2" charset="-79"/>
              </a:rPr>
              <a:t>МБДОУ «Д/с «Аленький цветочек», г Абакан.</a:t>
            </a:r>
            <a:br>
              <a:rPr lang="ru-RU" sz="2200" b="1" dirty="0">
                <a:solidFill>
                  <a:schemeClr val="tx2"/>
                </a:solidFill>
                <a:cs typeface="Aharoni" pitchFamily="2" charset="-79"/>
              </a:rPr>
            </a:b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912968" cy="4497536"/>
          </a:xfrm>
        </p:spPr>
        <p:txBody>
          <a:bodyPr/>
          <a:lstStyle/>
          <a:p>
            <a:pPr algn="r"/>
            <a:r>
              <a:rPr lang="ru-RU" sz="4800" b="1" dirty="0">
                <a:solidFill>
                  <a:schemeClr val="tx2"/>
                </a:solidFill>
                <a:cs typeface="Aharoni" pitchFamily="2" charset="-79"/>
              </a:rPr>
              <a:t>Фонетическая ритмика как средство совершенствования эмоциональной лексики </a:t>
            </a:r>
            <a:r>
              <a:rPr lang="ru-RU" dirty="0">
                <a:solidFill>
                  <a:schemeClr val="tx2"/>
                </a:solidFill>
              </a:rPr>
              <a:t>Учитель-логопед</a:t>
            </a:r>
          </a:p>
          <a:p>
            <a:pPr algn="r"/>
            <a:r>
              <a:rPr lang="ru-RU" dirty="0">
                <a:solidFill>
                  <a:schemeClr val="tx2"/>
                </a:solidFill>
              </a:rPr>
              <a:t> Мамаева Наталья Леонидовна</a:t>
            </a:r>
          </a:p>
          <a:p>
            <a:pPr algn="r"/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2019 г.</a:t>
            </a:r>
          </a:p>
        </p:txBody>
      </p:sp>
    </p:spTree>
    <p:extLst>
      <p:ext uri="{BB962C8B-B14F-4D97-AF65-F5344CB8AC3E}">
        <p14:creationId xmlns:p14="http://schemas.microsoft.com/office/powerpoint/2010/main" val="1332561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b="1" dirty="0">
                <a:solidFill>
                  <a:schemeClr val="tx2"/>
                </a:solidFill>
              </a:rPr>
              <a:t>Гласные 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И  Э  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136903" cy="439248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/>
              <a:t>И – руки вверх при одновременном произнесении И_____. Движение ненапряжённое, слабое, длительное.</a:t>
            </a:r>
          </a:p>
          <a:p>
            <a:pPr>
              <a:buFont typeface="Wingdings" pitchFamily="2" charset="2"/>
              <a:buChar char="Ø"/>
            </a:pPr>
            <a:endParaRPr lang="ru-RU" b="1" dirty="0"/>
          </a:p>
          <a:p>
            <a:pPr>
              <a:buFont typeface="Wingdings" pitchFamily="2" charset="2"/>
              <a:buChar char="Ø"/>
            </a:pPr>
            <a:r>
              <a:rPr lang="ru-RU" b="1" dirty="0"/>
              <a:t>Э – руки вперёд в стороны при одновременном произнесении Э_____. Движение ненапряжённое, слабое, длительное.</a:t>
            </a:r>
          </a:p>
          <a:p>
            <a:pPr>
              <a:buFont typeface="Wingdings" pitchFamily="2" charset="2"/>
              <a:buChar char="Ø"/>
            </a:pPr>
            <a:endParaRPr lang="ru-RU" b="1" dirty="0"/>
          </a:p>
          <a:p>
            <a:pPr>
              <a:buFont typeface="Wingdings" pitchFamily="2" charset="2"/>
              <a:buChar char="Ø"/>
            </a:pPr>
            <a:r>
              <a:rPr lang="ru-RU" b="1" dirty="0"/>
              <a:t>Ы – указательным движением (резко) выбросить правую, затем левую руку вперёд в сторону при одновременном произнесении слога ТЫ. Движение напряжённое, сильное, краткое.</a:t>
            </a:r>
          </a:p>
        </p:txBody>
      </p:sp>
    </p:spTree>
    <p:extLst>
      <p:ext uri="{BB962C8B-B14F-4D97-AF65-F5344CB8AC3E}">
        <p14:creationId xmlns:p14="http://schemas.microsoft.com/office/powerpoint/2010/main" val="521995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Йотированные гласные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 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1" cy="468052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/>
              <a:t>Произнесение йотированных гласных необходимо начинать с повторения сочетаний гласных ИА, ИЭ, ИО, ИУ, для чего движение на звук И переходит в движение на звук А, затем следует движение на звук Я и т.д.</a:t>
            </a:r>
          </a:p>
          <a:p>
            <a:pPr>
              <a:buFont typeface="Wingdings" pitchFamily="2" charset="2"/>
              <a:buChar char="Ø"/>
            </a:pPr>
            <a:endParaRPr lang="ru-RU" b="1" dirty="0"/>
          </a:p>
          <a:p>
            <a:pPr>
              <a:buFont typeface="Wingdings" pitchFamily="2" charset="2"/>
              <a:buChar char="Ø"/>
            </a:pPr>
            <a:r>
              <a:rPr lang="ru-RU" b="1" dirty="0"/>
              <a:t>Йотированные гласные отрабатываются только в начале слогов и слов и после гласных 1 ряда.</a:t>
            </a:r>
          </a:p>
          <a:p>
            <a:pPr>
              <a:buFont typeface="Wingdings" pitchFamily="2" charset="2"/>
              <a:buChar char="Ø"/>
            </a:pPr>
            <a:endParaRPr lang="ru-RU" b="1" dirty="0"/>
          </a:p>
          <a:p>
            <a:pPr>
              <a:buFont typeface="Wingdings" pitchFamily="2" charset="2"/>
              <a:buChar char="Ø"/>
            </a:pPr>
            <a:r>
              <a:rPr lang="ru-RU" b="1" dirty="0"/>
              <a:t>Я – взмахом правой руки указать на себя при одновременном произнесении Я. Движение ненапряжённое, слабое, удлинённое.</a:t>
            </a:r>
          </a:p>
          <a:p>
            <a:pPr>
              <a:buFont typeface="Wingdings" pitchFamily="2" charset="2"/>
              <a:buChar char="Ø"/>
            </a:pPr>
            <a:endParaRPr lang="ru-RU" b="1" dirty="0"/>
          </a:p>
          <a:p>
            <a:pPr>
              <a:buFont typeface="Wingdings" pitchFamily="2" charset="2"/>
              <a:buChar char="Ø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98480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20040"/>
            <a:ext cx="7267604" cy="145277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</a:t>
            </a:r>
            <a:r>
              <a:rPr lang="ru-RU" b="1" dirty="0">
                <a:solidFill>
                  <a:schemeClr val="tx2"/>
                </a:solidFill>
              </a:rPr>
              <a:t>Звуки 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Е   Ё   Ю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88840"/>
            <a:ext cx="7812856" cy="4608512"/>
          </a:xfrm>
        </p:spPr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b="1" dirty="0"/>
              <a:t>Е – пальцы рук находятся на уровне рта. Небольшим движением рук раскрыть ладони ото рта вперёд в стороны при одновременном произнесении Е. Движение ненапряжённое, слабое, удлинённое.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/>
              <a:t>Ё – пальцы рук находятся на уровне рта. Отвести ладони в стороны (небольшим движением), затем вернуть их в прежнее положение, описав небольшой полукруг, при одновременном произнесении Ё. Движение слегка напряжённое, слабое, удлинённое.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/>
              <a:t>Ю – пальцы рук находятся на уровне рта. Отвести руки в стороны, описать ими полукруг и выдвинуть вперёд при одновременном произнесении Ю. Движение напряжённое, слабое, удлинённое.</a:t>
            </a:r>
          </a:p>
        </p:txBody>
      </p:sp>
    </p:spTree>
    <p:extLst>
      <p:ext uri="{BB962C8B-B14F-4D97-AF65-F5344CB8AC3E}">
        <p14:creationId xmlns:p14="http://schemas.microsoft.com/office/powerpoint/2010/main" val="3856513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Согласные звуки 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Смычные глухие П    Т   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748464" cy="5112568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b="1" dirty="0"/>
              <a:t>П – резкие движения (как удары) в стороны то правой, то левой рукой, зажатой в кулак, при одновременном произнесении слогов ПА, ПА. Движение напряжённое, сильное, краткое.</a:t>
            </a:r>
          </a:p>
          <a:p>
            <a:pPr algn="just">
              <a:buFont typeface="Wingdings" pitchFamily="2" charset="2"/>
              <a:buChar char="Ø"/>
            </a:pPr>
            <a:endParaRPr lang="ru-RU" b="1" dirty="0"/>
          </a:p>
          <a:p>
            <a:pPr algn="just">
              <a:buFont typeface="Wingdings" pitchFamily="2" charset="2"/>
              <a:buChar char="Ø"/>
            </a:pPr>
            <a:r>
              <a:rPr lang="ru-RU" b="1" dirty="0"/>
              <a:t>Т – резкие движения (как удары) то правой, то левой рукой, зажатой в кулак, вниз при одновременном произнесении слогов ТА, ТА. Движение напряжённое, сильное, краткое.</a:t>
            </a:r>
          </a:p>
          <a:p>
            <a:pPr algn="just">
              <a:buFont typeface="Wingdings" pitchFamily="2" charset="2"/>
              <a:buChar char="Ø"/>
            </a:pPr>
            <a:endParaRPr lang="ru-RU" b="1" dirty="0"/>
          </a:p>
          <a:p>
            <a:pPr algn="just">
              <a:buFont typeface="Wingdings" pitchFamily="2" charset="2"/>
              <a:buChar char="Ø"/>
            </a:pPr>
            <a:r>
              <a:rPr lang="ru-RU" b="1" dirty="0"/>
              <a:t>К – резким сильным движением прижать к туловищу одновременно правый и левый локти, произнося при этом слоги КА, КА. Движение напряжённое, сильное, краткое.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/>
              <a:t>Согласные звуки отрабатываются только с гласными первого ряда и звуком И.</a:t>
            </a:r>
          </a:p>
          <a:p>
            <a:pPr algn="just">
              <a:buFont typeface="Wingdings" pitchFamily="2" charset="2"/>
              <a:buChar char="Ø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21261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363272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+mn-lt"/>
              </a:rPr>
              <a:t>Смычные звонкие звуки </a:t>
            </a:r>
            <a:br>
              <a:rPr lang="ru-RU" b="1" dirty="0">
                <a:solidFill>
                  <a:schemeClr val="tx2"/>
                </a:solidFill>
                <a:latin typeface="+mn-lt"/>
              </a:rPr>
            </a:br>
            <a:r>
              <a:rPr lang="ru-RU" b="1" dirty="0">
                <a:solidFill>
                  <a:schemeClr val="tx2"/>
                </a:solidFill>
                <a:latin typeface="+mn-lt"/>
              </a:rPr>
              <a:t>Б    Д    Г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16832"/>
            <a:ext cx="8496943" cy="48245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/>
              <a:t>1 вариант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/>
              <a:t>Б, Д – наклониться вперёд и вниз, руки опустить вниз, расслабить все мышцы тела и одновременно произнести слоги БА или ДА. Движение ненапряжённое, слабое, удлинённое.</a:t>
            </a:r>
          </a:p>
          <a:p>
            <a:pPr marL="0" indent="0" algn="ctr">
              <a:buNone/>
            </a:pPr>
            <a:r>
              <a:rPr lang="ru-RU" b="1" dirty="0"/>
              <a:t>2 вариант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/>
              <a:t>Сесть на пол, наклониться к ногам, расслабив мышцы, при одновременном произнесении слогов БА, ДА.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/>
              <a:t>Г – запрокинув голову назад с одновременным произнесением слога ГА. Движение слегка  напряжённое, слабое, краткое.</a:t>
            </a:r>
          </a:p>
          <a:p>
            <a:pPr algn="just">
              <a:buFont typeface="Wingdings" pitchFamily="2" charset="2"/>
              <a:buChar char="Ø"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91980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47248" cy="144016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Щелевые глухие звуки           С   Ш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1" y="2060848"/>
            <a:ext cx="8280920" cy="4680519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b="1" dirty="0"/>
              <a:t>С – поднять пальцы ко рту и тут же опустить их вниз плавным, слегка давящим движением при одновременном произнесении С_____. Движение слегка напряжённое, слабое, длительное.</a:t>
            </a:r>
          </a:p>
          <a:p>
            <a:pPr marL="0" indent="0" algn="just">
              <a:buNone/>
            </a:pPr>
            <a:endParaRPr lang="ru-RU" b="1" dirty="0"/>
          </a:p>
          <a:p>
            <a:pPr algn="just">
              <a:buFont typeface="Wingdings" pitchFamily="2" charset="2"/>
              <a:buChar char="Ø"/>
            </a:pPr>
            <a:r>
              <a:rPr lang="ru-RU" b="1" dirty="0"/>
              <a:t>Ш – поднять руки вверх и плавно покачать ими вправо и влево, слегка наклоняя туловище то в одну, то в другую сторону, произнося при этом Ш_____. Движение слегка напряжённое, слабое, длительное. Звук Ш не отрабатывается со звуком И.</a:t>
            </a:r>
          </a:p>
          <a:p>
            <a:pPr algn="just"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4074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47248" cy="122413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Щелевые глухие звуки        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Ф    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44824"/>
            <a:ext cx="8568952" cy="4752528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b="1" dirty="0"/>
              <a:t>Ф – поднять руки ко рту, сжатые в кулаки, быстро и резко разжать кулаки, слегка вытянув при этом руки вперёд, одновременно произнося Ф_____. Движение напряжённое, сильное, удлинённое.</a:t>
            </a:r>
          </a:p>
          <a:p>
            <a:pPr algn="just">
              <a:buFont typeface="Wingdings" pitchFamily="2" charset="2"/>
              <a:buChar char="Ø"/>
            </a:pPr>
            <a:endParaRPr lang="ru-RU" b="1" dirty="0"/>
          </a:p>
          <a:p>
            <a:pPr algn="just">
              <a:buFont typeface="Wingdings" pitchFamily="2" charset="2"/>
              <a:buChar char="Ø"/>
            </a:pPr>
            <a:r>
              <a:rPr lang="ru-RU" b="1" dirty="0"/>
              <a:t>Х – положить руки на область диафрагмы, слегка наклонить корпус вперёд, одновременно произнести </a:t>
            </a:r>
            <a:r>
              <a:rPr lang="ru-RU" b="1" dirty="0" err="1"/>
              <a:t>Х____а</a:t>
            </a:r>
            <a:r>
              <a:rPr lang="ru-RU" b="1" dirty="0"/>
              <a:t>, </a:t>
            </a:r>
            <a:r>
              <a:rPr lang="ru-RU" b="1" dirty="0" err="1"/>
              <a:t>Х_____а</a:t>
            </a:r>
            <a:r>
              <a:rPr lang="ru-RU" b="1" dirty="0"/>
              <a:t>. движение напряжённое, сильное, удлинённое.</a:t>
            </a:r>
          </a:p>
        </p:txBody>
      </p:sp>
    </p:spTree>
    <p:extLst>
      <p:ext uri="{BB962C8B-B14F-4D97-AF65-F5344CB8AC3E}">
        <p14:creationId xmlns:p14="http://schemas.microsoft.com/office/powerpoint/2010/main" val="499719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151216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Щелевые звонкие звуки        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 З   Ж  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72816"/>
            <a:ext cx="8640960" cy="4824536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b="1" dirty="0"/>
              <a:t>З – описать в воздухе кистями рук небольшие круги при одновременном произнесении З_____. Движение напряжённое, сильное, удлинённое.</a:t>
            </a:r>
          </a:p>
          <a:p>
            <a:pPr algn="just">
              <a:buFont typeface="Wingdings" pitchFamily="2" charset="2"/>
              <a:buChar char="Ø"/>
            </a:pPr>
            <a:endParaRPr lang="ru-RU" b="1" dirty="0"/>
          </a:p>
          <a:p>
            <a:pPr algn="just">
              <a:buFont typeface="Wingdings" pitchFamily="2" charset="2"/>
              <a:buChar char="Ø"/>
            </a:pPr>
            <a:r>
              <a:rPr lang="ru-RU" b="1" dirty="0"/>
              <a:t>Ж – описать в воздухе зигзагообразное движение руками вперёд при одновременном произнесении Ж_____. Движение напряжённое, сильное, удлинённое. Звук Ж не отрабатывается со звуком И.</a:t>
            </a:r>
          </a:p>
          <a:p>
            <a:pPr marL="0" indent="0" algn="just">
              <a:buNone/>
            </a:pPr>
            <a:endParaRPr lang="ru-RU" b="1" dirty="0"/>
          </a:p>
          <a:p>
            <a:pPr algn="just">
              <a:buFont typeface="Wingdings" pitchFamily="2" charset="2"/>
              <a:buChar char="Ø"/>
            </a:pPr>
            <a:r>
              <a:rPr lang="ru-RU" b="1" dirty="0"/>
              <a:t>В – поднять ко рту пальцы рук, затем поочерёдно отводить плавным движением то правую, то левую руку при одновременном произнесении В_____. Движение слегка напряжённое, слабое, удлинённое.</a:t>
            </a:r>
          </a:p>
        </p:txBody>
      </p:sp>
    </p:spTree>
    <p:extLst>
      <p:ext uri="{BB962C8B-B14F-4D97-AF65-F5344CB8AC3E}">
        <p14:creationId xmlns:p14="http://schemas.microsoft.com/office/powerpoint/2010/main" val="1773523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24936" cy="158417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Аффрикаты 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Ц   Ч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204864"/>
            <a:ext cx="8568952" cy="453650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b="1" dirty="0"/>
              <a:t>Ц – поднять ко рту пальцы рук, сжатые в щепотку, резко разжать их, туловище слегка наклонить вперёд при одновременном произнесении Ц, подчёркивая фрикативный элемент (С____). Движение напряжённое, сильное, краткое.</a:t>
            </a:r>
          </a:p>
          <a:p>
            <a:pPr algn="just">
              <a:buFont typeface="Wingdings" pitchFamily="2" charset="2"/>
              <a:buChar char="Ø"/>
            </a:pPr>
            <a:endParaRPr lang="ru-RU" b="1" dirty="0"/>
          </a:p>
          <a:p>
            <a:pPr algn="just">
              <a:buFont typeface="Wingdings" pitchFamily="2" charset="2"/>
              <a:buChar char="Ø"/>
            </a:pPr>
            <a:r>
              <a:rPr lang="ru-RU" b="1" dirty="0"/>
              <a:t>Ч – поворачивать поочерёдно кисти то правой, то левой руки от себя (быстро и резко снизу вверх) при одновременном произнесении Ч.</a:t>
            </a:r>
          </a:p>
          <a:p>
            <a:pPr algn="just">
              <a:buFont typeface="Wingdings" pitchFamily="2" charset="2"/>
              <a:buChar char="Ø"/>
            </a:pPr>
            <a:endParaRPr lang="ru-RU" b="1" dirty="0"/>
          </a:p>
          <a:p>
            <a:pPr algn="just">
              <a:buFont typeface="Wingdings" pitchFamily="2" charset="2"/>
              <a:buChar char="Ø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7233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80920" cy="144016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Сонорные носовые звуки 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М   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424936" cy="468052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b="1" dirty="0"/>
              <a:t>М – поднять пальцы рук к носу, развести руки вперёд в стороны мягким, плавным движением при одновременном произнесении М_____. Движение слегка напряжённое, слабое, длительное.</a:t>
            </a:r>
          </a:p>
          <a:p>
            <a:pPr algn="just">
              <a:buFont typeface="Wingdings" pitchFamily="2" charset="2"/>
              <a:buChar char="Ø"/>
            </a:pPr>
            <a:endParaRPr lang="ru-RU" b="1" dirty="0"/>
          </a:p>
          <a:p>
            <a:pPr algn="just">
              <a:buFont typeface="Wingdings" pitchFamily="2" charset="2"/>
              <a:buChar char="Ø"/>
            </a:pPr>
            <a:r>
              <a:rPr lang="ru-RU" b="1" dirty="0"/>
              <a:t>Н – поднять пальцы рук к носу, развести руки в стороны умеренно резким движением при одновременном произнесении Н_____. Движение слегка напряжённое, слабое, удлинённое.</a:t>
            </a:r>
          </a:p>
          <a:p>
            <a:pPr algn="just">
              <a:buFont typeface="Wingdings" pitchFamily="2" charset="2"/>
              <a:buChar char="Ø"/>
            </a:pPr>
            <a:endParaRPr lang="ru-RU" b="1" dirty="0"/>
          </a:p>
          <a:p>
            <a:pPr algn="just">
              <a:buFont typeface="Wingdings" pitchFamily="2" charset="2"/>
              <a:buChar char="Ø"/>
            </a:pPr>
            <a:r>
              <a:rPr lang="ru-RU" b="1" dirty="0"/>
              <a:t>Для произнесения носовых согласных характерен выход слабой воздушной струи через нос. Движения рук мягкие, пластичные и как бы продолжающие естественное направление воздуха.</a:t>
            </a:r>
          </a:p>
        </p:txBody>
      </p:sp>
    </p:spTree>
    <p:extLst>
      <p:ext uri="{BB962C8B-B14F-4D97-AF65-F5344CB8AC3E}">
        <p14:creationId xmlns:p14="http://schemas.microsoft.com/office/powerpoint/2010/main" val="4090607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755576" y="2060848"/>
            <a:ext cx="7776864" cy="43924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r">
              <a:buNone/>
            </a:pPr>
            <a:r>
              <a:rPr lang="ru-RU" sz="4000" b="1" i="1" dirty="0"/>
              <a:t>Под системой… я разумею единство</a:t>
            </a:r>
            <a:endParaRPr lang="ru-RU" sz="4000" b="1" dirty="0"/>
          </a:p>
          <a:p>
            <a:pPr marL="45720" indent="0" algn="r">
              <a:buNone/>
            </a:pPr>
            <a:r>
              <a:rPr lang="ru-RU" sz="4000" b="1" i="1" dirty="0"/>
              <a:t>многообразных знаний,</a:t>
            </a:r>
            <a:endParaRPr lang="ru-RU" sz="4000" b="1" dirty="0"/>
          </a:p>
          <a:p>
            <a:pPr marL="45720" indent="0" algn="r">
              <a:buNone/>
            </a:pPr>
            <a:r>
              <a:rPr lang="ru-RU" sz="4000" b="1" i="1" dirty="0"/>
              <a:t>объединённых одной  идеей</a:t>
            </a:r>
            <a:endParaRPr lang="ru-RU" sz="4000" b="1" dirty="0"/>
          </a:p>
          <a:p>
            <a:pPr marL="45720" indent="0" algn="r">
              <a:buNone/>
            </a:pPr>
            <a:r>
              <a:rPr lang="ru-RU" sz="4000" b="1" i="1" dirty="0"/>
              <a:t>И. Кант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067678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Сонорные звуки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 Л  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424936" cy="482453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dirty="0"/>
              <a:t>Л – вращать руками перед грудью с одновременным проговариванием слогов ла, ла, ла… Движение слегка напряжённое, слабое, краткое.</a:t>
            </a:r>
          </a:p>
          <a:p>
            <a:pPr>
              <a:buFont typeface="Wingdings" pitchFamily="2" charset="2"/>
              <a:buChar char="Ø"/>
            </a:pPr>
            <a:endParaRPr lang="ru-RU" b="1" dirty="0"/>
          </a:p>
          <a:p>
            <a:pPr>
              <a:buFont typeface="Wingdings" pitchFamily="2" charset="2"/>
              <a:buChar char="Ø"/>
            </a:pPr>
            <a:r>
              <a:rPr lang="ru-RU" b="1" dirty="0"/>
              <a:t>Р- мелкими, краткими, быстрыми движениями рук и ног имитировать вибрацию при одновременном воспроизведении Р_____. Движение напряжённое, сильное, длительное. </a:t>
            </a:r>
          </a:p>
        </p:txBody>
      </p:sp>
    </p:spTree>
    <p:extLst>
      <p:ext uri="{BB962C8B-B14F-4D97-AF65-F5344CB8AC3E}">
        <p14:creationId xmlns:p14="http://schemas.microsoft.com/office/powerpoint/2010/main" val="821983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600" y="476672"/>
            <a:ext cx="7239000" cy="720080"/>
          </a:xfrm>
          <a:noFill/>
        </p:spPr>
        <p:txBody>
          <a:bodyPr lIns="45720" tIns="0" rIns="45720" bIns="0" anchor="b" anchorCtr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технологии: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4294967295"/>
          </p:nvPr>
        </p:nvSpPr>
        <p:spPr>
          <a:xfrm>
            <a:off x="395536" y="1340768"/>
            <a:ext cx="8496944" cy="5400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ru-RU" b="1" dirty="0"/>
              <a:t>«Фонетическая ритмика» Т.М. Власовой. А.Н </a:t>
            </a:r>
            <a:r>
              <a:rPr lang="ru-RU" b="1" dirty="0" err="1"/>
              <a:t>Пфафенродт</a:t>
            </a:r>
            <a:r>
              <a:rPr lang="ru-RU" b="1" dirty="0"/>
              <a:t> </a:t>
            </a:r>
            <a:endParaRPr lang="ru-RU" sz="2400" b="1" dirty="0"/>
          </a:p>
          <a:p>
            <a:pPr>
              <a:buFont typeface="Wingdings" pitchFamily="2" charset="2"/>
              <a:buChar char="Ø"/>
            </a:pPr>
            <a:r>
              <a:rPr lang="ru-RU" b="1" dirty="0"/>
              <a:t> </a:t>
            </a:r>
            <a:r>
              <a:rPr lang="ru-RU" b="1" dirty="0" err="1"/>
              <a:t>Ф</a:t>
            </a:r>
            <a:r>
              <a:rPr lang="ru-RU" sz="2400" b="1" dirty="0" err="1"/>
              <a:t>онопедический</a:t>
            </a:r>
            <a:r>
              <a:rPr lang="ru-RU" sz="2400" b="1" dirty="0"/>
              <a:t> метод В.В. Емельянова.</a:t>
            </a:r>
          </a:p>
          <a:p>
            <a:pPr>
              <a:buFont typeface="Wingdings" pitchFamily="2" charset="2"/>
              <a:buChar char="Ø"/>
            </a:pPr>
            <a:r>
              <a:rPr lang="ru-RU" b="1" dirty="0"/>
              <a:t> </a:t>
            </a:r>
            <a:r>
              <a:rPr lang="ru-RU" b="1" dirty="0" err="1"/>
              <a:t>О</a:t>
            </a:r>
            <a:r>
              <a:rPr lang="ru-RU" sz="2400" b="1" dirty="0" err="1"/>
              <a:t>тофонический</a:t>
            </a:r>
            <a:r>
              <a:rPr lang="ru-RU" sz="2400" b="1" dirty="0"/>
              <a:t> метод Е.С  </a:t>
            </a:r>
            <a:r>
              <a:rPr lang="ru-RU" sz="2400" b="1" dirty="0" err="1"/>
              <a:t>Алмазовой</a:t>
            </a:r>
            <a:r>
              <a:rPr lang="ru-RU" sz="2400" b="1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b="1" dirty="0"/>
              <a:t> </a:t>
            </a:r>
            <a:r>
              <a:rPr lang="ru-RU" b="1" dirty="0" err="1"/>
              <a:t>Верботональный</a:t>
            </a:r>
            <a:r>
              <a:rPr lang="ru-RU" b="1" dirty="0"/>
              <a:t> метод  Петер </a:t>
            </a:r>
            <a:r>
              <a:rPr lang="ru-RU" b="1" dirty="0" err="1"/>
              <a:t>Губерина</a:t>
            </a:r>
            <a:r>
              <a:rPr lang="ru-RU" b="1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b="1" dirty="0"/>
              <a:t> Музыкальные стимуляции (на </a:t>
            </a:r>
            <a:r>
              <a:rPr lang="ru-RU" b="1" dirty="0" err="1"/>
              <a:t>верботанальном</a:t>
            </a:r>
            <a:r>
              <a:rPr lang="ru-RU" b="1" dirty="0"/>
              <a:t> методе)  </a:t>
            </a:r>
            <a:r>
              <a:rPr lang="ru-RU" b="1" dirty="0" err="1"/>
              <a:t>Л.И.Руленкова</a:t>
            </a:r>
            <a:r>
              <a:rPr lang="ru-RU" b="1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b="1" dirty="0"/>
              <a:t>«Дыхательный» метод (озвученный метод) </a:t>
            </a:r>
            <a:r>
              <a:rPr lang="ru-RU" b="1" dirty="0" err="1"/>
              <a:t>Б.А.Толкачева</a:t>
            </a:r>
            <a:r>
              <a:rPr lang="ru-RU" b="1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b="1" dirty="0"/>
              <a:t>Метод «звукового» дыхания М.С. Лазарева.</a:t>
            </a:r>
          </a:p>
          <a:p>
            <a:pPr>
              <a:buFont typeface="Wingdings" pitchFamily="2" charset="2"/>
              <a:buChar char="Ø"/>
            </a:pPr>
            <a:r>
              <a:rPr lang="ru-RU" b="1" dirty="0"/>
              <a:t> Метод «</a:t>
            </a:r>
            <a:r>
              <a:rPr lang="ru-RU" b="1" dirty="0" err="1"/>
              <a:t>жестовго</a:t>
            </a:r>
            <a:r>
              <a:rPr lang="ru-RU" b="1" dirty="0"/>
              <a:t>» пения Д.Е </a:t>
            </a:r>
            <a:r>
              <a:rPr lang="ru-RU" b="1" dirty="0" err="1"/>
              <a:t>Огородникова</a:t>
            </a:r>
            <a:r>
              <a:rPr lang="ru-RU" b="1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b="1" dirty="0"/>
              <a:t>Методика «Музыка интеллекта» А. А. </a:t>
            </a:r>
            <a:r>
              <a:rPr lang="ru-RU" b="1" dirty="0" err="1"/>
              <a:t>Самбурской</a:t>
            </a:r>
            <a:r>
              <a:rPr lang="ru-RU" b="1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b="1" dirty="0"/>
              <a:t> Метод Альфреда </a:t>
            </a:r>
            <a:r>
              <a:rPr lang="ru-RU" b="1" dirty="0" err="1"/>
              <a:t>Томатиса</a:t>
            </a:r>
            <a:r>
              <a:rPr lang="ru-RU" b="1" dirty="0"/>
              <a:t> - Аудио-</a:t>
            </a:r>
            <a:r>
              <a:rPr lang="ru-RU" b="1" dirty="0" err="1"/>
              <a:t>Психо</a:t>
            </a:r>
            <a:r>
              <a:rPr lang="ru-RU" b="1" dirty="0"/>
              <a:t>-Фонология (AПФ).</a:t>
            </a:r>
            <a:r>
              <a:rPr lang="ru-RU" dirty="0"/>
              <a:t> </a:t>
            </a:r>
            <a:br>
              <a:rPr lang="ru-RU" b="1" dirty="0"/>
            </a:br>
            <a:r>
              <a:rPr lang="ru-RU" sz="2400" b="1" dirty="0" err="1"/>
              <a:t>Речедвигательные</a:t>
            </a:r>
            <a:r>
              <a:rPr lang="ru-RU" sz="2400" b="1" dirty="0"/>
              <a:t> упражнения с элементами </a:t>
            </a:r>
            <a:r>
              <a:rPr lang="ru-RU" sz="2400" b="1" dirty="0" err="1"/>
              <a:t>психогимнастики</a:t>
            </a:r>
            <a:r>
              <a:rPr lang="ru-RU" dirty="0"/>
              <a:t> </a:t>
            </a:r>
            <a:r>
              <a:rPr lang="ru-RU" b="1" dirty="0" err="1"/>
              <a:t>А.Я.Мухиной</a:t>
            </a:r>
            <a:r>
              <a:rPr lang="ru-RU" b="1" dirty="0"/>
              <a:t>.</a:t>
            </a:r>
            <a:endParaRPr lang="ru-RU" sz="2400" b="1" dirty="0"/>
          </a:p>
          <a:p>
            <a:pPr>
              <a:buFont typeface="Wingdings" pitchFamily="2" charset="2"/>
              <a:buChar char="Ø"/>
            </a:pPr>
            <a:endParaRPr lang="ru-RU" sz="2400" b="1" dirty="0"/>
          </a:p>
          <a:p>
            <a:endParaRPr lang="en-US" sz="2400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6578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9592" y="404664"/>
            <a:ext cx="7455024" cy="1656184"/>
          </a:xfrm>
          <a:noFill/>
        </p:spPr>
        <p:txBody>
          <a:bodyPr lIns="45720" tIns="0" rIns="45720" bIns="0" anchor="b" anchorCtr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Виды развивающего массажа: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4294967295"/>
          </p:nvPr>
        </p:nvSpPr>
        <p:spPr>
          <a:xfrm>
            <a:off x="827584" y="2204864"/>
            <a:ext cx="7797304" cy="387843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3000" dirty="0"/>
              <a:t> </a:t>
            </a:r>
            <a:r>
              <a:rPr lang="ru-RU" sz="2400" b="1" dirty="0"/>
              <a:t>Артикуляционный массаж.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/>
              <a:t> </a:t>
            </a:r>
            <a:r>
              <a:rPr lang="ru-RU" sz="2400" b="1" dirty="0" err="1"/>
              <a:t>Фонопедические</a:t>
            </a:r>
            <a:r>
              <a:rPr lang="ru-RU" sz="2400" b="1" dirty="0"/>
              <a:t> упражнения с элементами массажа гортани, неба, голосовых связок.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/>
              <a:t>Резонаторный массаж.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/>
              <a:t> Самомассаж лица.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/>
              <a:t> 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540151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576" y="260648"/>
            <a:ext cx="6978724" cy="1224136"/>
          </a:xfrm>
          <a:noFill/>
        </p:spPr>
        <p:txBody>
          <a:bodyPr lIns="45720" tIns="0" rIns="45720" bIns="0" anchor="b" anchorCtr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Артикуляционный массаж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4294967295"/>
          </p:nvPr>
        </p:nvSpPr>
        <p:spPr>
          <a:xfrm>
            <a:off x="395536" y="1484784"/>
            <a:ext cx="7921377" cy="2592288"/>
          </a:xfrm>
        </p:spPr>
        <p:txBody>
          <a:bodyPr>
            <a:normAutofit fontScale="92500" lnSpcReduction="20000"/>
          </a:bodyPr>
          <a:lstStyle/>
          <a:p>
            <a:pPr algn="ctr">
              <a:buFont typeface="Wingdings" pitchFamily="2" charset="2"/>
              <a:buNone/>
            </a:pPr>
            <a:r>
              <a:rPr lang="ru-RU" sz="2800" b="1" i="1" dirty="0" err="1"/>
              <a:t>Кинезотерапевтическая</a:t>
            </a:r>
            <a:r>
              <a:rPr lang="ru-RU" sz="2800" b="1" i="1" dirty="0"/>
              <a:t> гимнастика</a:t>
            </a:r>
          </a:p>
          <a:p>
            <a:pPr algn="ctr">
              <a:buFont typeface="Wingdings" pitchFamily="2" charset="2"/>
              <a:buNone/>
            </a:pPr>
            <a:endParaRPr lang="ru-RU" sz="2400" b="1" dirty="0"/>
          </a:p>
          <a:p>
            <a:pPr>
              <a:buFont typeface="Wingdings" pitchFamily="2" charset="2"/>
              <a:buChar char="Ø"/>
            </a:pPr>
            <a:r>
              <a:rPr lang="ru-RU" sz="2800" b="1" dirty="0"/>
              <a:t> Активизировать мышцы губ, языка, глотки и гортаноглотки.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/>
              <a:t>Развивать артикуляционную моторику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/>
              <a:t>Снять напряжение гортани, губ, языка, челюсти при фонации. </a:t>
            </a:r>
            <a:endParaRPr lang="en-US" sz="2800" b="1" dirty="0"/>
          </a:p>
          <a:p>
            <a:pPr>
              <a:buFont typeface="Wingdings" pitchFamily="2" charset="2"/>
              <a:buChar char="Ø"/>
            </a:pPr>
            <a:endParaRPr lang="ru-RU" sz="2800" b="1" dirty="0"/>
          </a:p>
          <a:p>
            <a:pPr>
              <a:buFontTx/>
              <a:buChar char="-"/>
            </a:pPr>
            <a:endParaRPr lang="ru-RU" b="1" i="1" dirty="0"/>
          </a:p>
        </p:txBody>
      </p:sp>
      <p:pic>
        <p:nvPicPr>
          <p:cNvPr id="9221" name="Picture 5" descr="просодика 0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65613"/>
            <a:ext cx="3457575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просодика 0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265613"/>
            <a:ext cx="3455988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442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60488" y="335915"/>
            <a:ext cx="7239000" cy="1143000"/>
          </a:xfrm>
          <a:noFill/>
        </p:spPr>
        <p:txBody>
          <a:bodyPr lIns="45720" tIns="0" rIns="45720" bIns="0" anchor="b" anchorCtr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Резонаторный массаж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4294967295"/>
          </p:nvPr>
        </p:nvSpPr>
        <p:spPr>
          <a:xfrm>
            <a:off x="827585" y="1556792"/>
            <a:ext cx="7452816" cy="4569371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b="1" dirty="0"/>
              <a:t>Задачи:</a:t>
            </a:r>
            <a:r>
              <a:rPr lang="ru-RU" sz="2800" b="1" dirty="0"/>
              <a:t> </a:t>
            </a:r>
            <a:endParaRPr lang="en-US" sz="2800" b="1" dirty="0"/>
          </a:p>
          <a:p>
            <a:r>
              <a:rPr lang="ru-RU" sz="2800" b="1" dirty="0"/>
              <a:t> Активизировать резонаторные зоны;</a:t>
            </a:r>
          </a:p>
          <a:p>
            <a:r>
              <a:rPr lang="ru-RU" sz="2800" b="1" dirty="0"/>
              <a:t>Развивать диапазон детского голоса</a:t>
            </a:r>
          </a:p>
          <a:p>
            <a:endParaRPr lang="ru-RU" sz="2800" b="1" dirty="0"/>
          </a:p>
          <a:p>
            <a:pPr>
              <a:buFont typeface="Wingdings" pitchFamily="2" charset="2"/>
              <a:buNone/>
            </a:pPr>
            <a:endParaRPr lang="ru-RU" sz="2800" i="1" dirty="0"/>
          </a:p>
          <a:p>
            <a:endParaRPr lang="ru-RU" i="1" dirty="0"/>
          </a:p>
        </p:txBody>
      </p:sp>
      <p:pic>
        <p:nvPicPr>
          <p:cNvPr id="10245" name="Picture 5" descr="просодика 0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213100"/>
            <a:ext cx="4537075" cy="340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238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5" descr="1394733001_schastlivyy-reben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8"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8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5" descr="%D1%80%D0%B5%D0%B1%D0%B5%D0%BD%D0%BE%D0%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78"/>
          <a:stretch>
            <a:fillRect/>
          </a:stretch>
        </p:blipFill>
        <p:spPr bwMode="auto">
          <a:xfrm>
            <a:off x="0" y="23813"/>
            <a:ext cx="9144000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453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7" descr="151404_9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8316912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334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 descr="agres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4" t="8188" r="30106" b="18958"/>
          <a:stretch>
            <a:fillRect/>
          </a:stretch>
        </p:blipFill>
        <p:spPr bwMode="auto">
          <a:xfrm>
            <a:off x="1547813" y="0"/>
            <a:ext cx="5416550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340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5" descr="ryadom-bud-kartinki-smeshnye-kartinki-fotoprikoly_96135567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7" r="1941" b="38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196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Из истории создания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988840"/>
            <a:ext cx="8496944" cy="46805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>
                <a:latin typeface="+mj-lt"/>
              </a:rPr>
              <a:t>Фонетическая ритмика является частью </a:t>
            </a:r>
            <a:r>
              <a:rPr lang="ru-RU" sz="2800" b="1" dirty="0" err="1">
                <a:latin typeface="+mj-lt"/>
              </a:rPr>
              <a:t>верботонального</a:t>
            </a:r>
            <a:r>
              <a:rPr lang="ru-RU" sz="2800" b="1" dirty="0">
                <a:latin typeface="+mj-lt"/>
              </a:rPr>
              <a:t> метода реабилитации лиц с серьёзными проблемами в коммуникации.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>
                <a:latin typeface="+mj-lt"/>
              </a:rPr>
              <a:t>Этот метод в 1950 году разработал лингвист </a:t>
            </a:r>
          </a:p>
          <a:p>
            <a:pPr marL="0" indent="0">
              <a:buNone/>
            </a:pPr>
            <a:r>
              <a:rPr lang="ru-RU" sz="2800" b="1" dirty="0">
                <a:latin typeface="+mj-lt"/>
              </a:rPr>
              <a:t>Петер </a:t>
            </a:r>
            <a:r>
              <a:rPr lang="ru-RU" sz="2800" b="1" dirty="0" err="1">
                <a:latin typeface="+mj-lt"/>
              </a:rPr>
              <a:t>Губерина</a:t>
            </a:r>
            <a:r>
              <a:rPr lang="ru-RU" sz="2800" b="1" dirty="0">
                <a:latin typeface="+mj-lt"/>
              </a:rPr>
              <a:t> в Загребе.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>
                <a:latin typeface="+mj-lt"/>
              </a:rPr>
              <a:t>По </a:t>
            </a:r>
            <a:r>
              <a:rPr lang="ru-RU" sz="2800" b="1" dirty="0" err="1">
                <a:latin typeface="+mj-lt"/>
              </a:rPr>
              <a:t>верботональному</a:t>
            </a:r>
            <a:r>
              <a:rPr lang="ru-RU" sz="2800" b="1" dirty="0">
                <a:latin typeface="+mj-lt"/>
              </a:rPr>
              <a:t> методу в настоящее время работают более 600 центров в 70-ти странах мира.</a:t>
            </a:r>
          </a:p>
        </p:txBody>
      </p:sp>
    </p:spTree>
    <p:extLst>
      <p:ext uri="{BB962C8B-B14F-4D97-AF65-F5344CB8AC3E}">
        <p14:creationId xmlns:p14="http://schemas.microsoft.com/office/powerpoint/2010/main" val="37093927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09" y="1268760"/>
            <a:ext cx="737182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8460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zhivotnye-kroliki--zajcy-priroda-zhivotn-13701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33" y="980728"/>
            <a:ext cx="744138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9580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10249716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45024"/>
            <a:ext cx="195450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ownloads\10249716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3168352" cy="443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ownloads\10249716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516216" y="908720"/>
            <a:ext cx="195450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2928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mail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04" t="70645" r="3848" b="7430"/>
          <a:stretch>
            <a:fillRect/>
          </a:stretch>
        </p:blipFill>
        <p:spPr bwMode="auto">
          <a:xfrm>
            <a:off x="1668732" y="908720"/>
            <a:ext cx="1607124" cy="17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smail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7" t="27284" r="29176" b="50792"/>
          <a:stretch>
            <a:fillRect/>
          </a:stretch>
        </p:blipFill>
        <p:spPr bwMode="auto">
          <a:xfrm>
            <a:off x="1632056" y="4235936"/>
            <a:ext cx="152704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smail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9" t="71921" r="27692" b="7617"/>
          <a:stretch>
            <a:fillRect/>
          </a:stretch>
        </p:blipFill>
        <p:spPr bwMode="auto">
          <a:xfrm>
            <a:off x="3960291" y="2662040"/>
            <a:ext cx="1691829" cy="174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smail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97" t="6557" r="5159" b="72229"/>
          <a:stretch>
            <a:fillRect/>
          </a:stretch>
        </p:blipFill>
        <p:spPr bwMode="auto">
          <a:xfrm>
            <a:off x="6516216" y="4293096"/>
            <a:ext cx="1509713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smail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1" t="28258" r="51538" b="51279"/>
          <a:stretch>
            <a:fillRect/>
          </a:stretch>
        </p:blipFill>
        <p:spPr bwMode="auto">
          <a:xfrm>
            <a:off x="6465867" y="1052736"/>
            <a:ext cx="1490510" cy="162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6757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404664"/>
            <a:ext cx="8510588" cy="86409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dirty="0" err="1">
                <a:solidFill>
                  <a:schemeClr val="tx2"/>
                </a:solidFill>
              </a:rPr>
              <a:t>Хромотерапия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536" y="1484784"/>
            <a:ext cx="8446839" cy="4614391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400" b="1" dirty="0">
                <a:effectLst/>
              </a:rPr>
              <a:t>голубой– успокаивает;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dirty="0">
                <a:effectLst/>
              </a:rPr>
              <a:t>фиолетовый цвет – угнетает;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dirty="0">
                <a:effectLst/>
              </a:rPr>
              <a:t>красный цвет – активизирует;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dirty="0">
                <a:effectLst/>
              </a:rPr>
              <a:t>зеленый цвет – создает хорошее настроение;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dirty="0">
                <a:effectLst/>
              </a:rPr>
              <a:t>розовый цвет – тонизирует;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dirty="0">
                <a:effectLst/>
              </a:rPr>
              <a:t>желтый цвет – нейтрализует негатив</a:t>
            </a:r>
          </a:p>
        </p:txBody>
      </p:sp>
      <p:pic>
        <p:nvPicPr>
          <p:cNvPr id="15364" name="Picture 4" descr="MCj043265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0"/>
            <a:ext cx="2347913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мамаева 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437063"/>
            <a:ext cx="294005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Копия юбилей свадьба 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365625"/>
            <a:ext cx="3087687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3185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24744"/>
            <a:ext cx="84870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chemeClr val="tx2"/>
                </a:solidFill>
              </a:rPr>
              <a:t>Эмоциональный интеллект —</a:t>
            </a:r>
            <a:endParaRPr lang="en-US" sz="3600" b="1" i="1" dirty="0">
              <a:solidFill>
                <a:schemeClr val="tx2"/>
              </a:solidFill>
            </a:endParaRPr>
          </a:p>
          <a:p>
            <a:pPr algn="ctr"/>
            <a:r>
              <a:rPr lang="ru-RU" sz="3600" b="1" i="1" dirty="0">
                <a:solidFill>
                  <a:schemeClr val="tx2"/>
                </a:solidFill>
              </a:rPr>
              <a:t> </a:t>
            </a:r>
            <a:r>
              <a:rPr lang="ru-RU" sz="3600" dirty="0">
                <a:solidFill>
                  <a:schemeClr val="tx2"/>
                </a:solidFill>
              </a:rPr>
              <a:t>это способность эффективно разбираться в эмоциональной сфере человеческой жизни: понимать эмоции и эмоциональную подоплеку отношений, использовать свои эмоции для решения задач, связанных с отношениями и мотивацией</a:t>
            </a:r>
          </a:p>
        </p:txBody>
      </p:sp>
    </p:spTree>
    <p:extLst>
      <p:ext uri="{BB962C8B-B14F-4D97-AF65-F5344CB8AC3E}">
        <p14:creationId xmlns:p14="http://schemas.microsoft.com/office/powerpoint/2010/main" val="42398478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00166"/>
            <a:ext cx="8856983" cy="5688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2400" b="1" dirty="0">
                <a:solidFill>
                  <a:schemeClr val="tx2"/>
                </a:solidFill>
              </a:rPr>
              <a:t>Власова, Т. М., Фонетическая ритмика: Пособие для учителя / Т. М. Власова, А. Н. </a:t>
            </a:r>
            <a:r>
              <a:rPr lang="ru-RU" sz="2400" b="1" dirty="0" err="1">
                <a:solidFill>
                  <a:schemeClr val="tx2"/>
                </a:solidFill>
              </a:rPr>
              <a:t>Пфафендрот</a:t>
            </a:r>
            <a:r>
              <a:rPr lang="ru-RU" sz="2400" b="1" dirty="0">
                <a:solidFill>
                  <a:schemeClr val="tx2"/>
                </a:solidFill>
              </a:rPr>
              <a:t>. – М.; 1996.  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2400" b="1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400" b="1" dirty="0">
                <a:solidFill>
                  <a:schemeClr val="tx2"/>
                </a:solidFill>
              </a:rPr>
              <a:t>Мухина, А. Я. </a:t>
            </a:r>
            <a:r>
              <a:rPr lang="ru-RU" sz="2400" b="1" dirty="0" err="1">
                <a:solidFill>
                  <a:schemeClr val="tx2"/>
                </a:solidFill>
              </a:rPr>
              <a:t>Речедвигательная</a:t>
            </a:r>
            <a:r>
              <a:rPr lang="ru-RU" sz="2400" b="1" dirty="0">
                <a:solidFill>
                  <a:schemeClr val="tx2"/>
                </a:solidFill>
              </a:rPr>
              <a:t> ритмика / А. Я. Мухина. – М.; 2008.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2400" b="1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400" b="1" dirty="0">
                <a:solidFill>
                  <a:schemeClr val="tx2"/>
                </a:solidFill>
                <a:latin typeface="+mj-lt"/>
              </a:rPr>
              <a:t>Емельянов В.В. «</a:t>
            </a:r>
            <a:r>
              <a:rPr lang="ru-RU" sz="2400" b="1" dirty="0" err="1">
                <a:solidFill>
                  <a:schemeClr val="tx2"/>
                </a:solidFill>
                <a:latin typeface="+mj-lt"/>
              </a:rPr>
              <a:t>Фонопедический</a:t>
            </a:r>
            <a:r>
              <a:rPr lang="ru-RU" sz="2400" b="1" dirty="0">
                <a:solidFill>
                  <a:schemeClr val="tx2"/>
                </a:solidFill>
                <a:latin typeface="+mj-lt"/>
              </a:rPr>
              <a:t> метод развития голоса» Айрис Пресс, Москва 1999г.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2400" b="1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400" b="1" dirty="0" err="1">
                <a:solidFill>
                  <a:schemeClr val="tx2"/>
                </a:solidFill>
              </a:rPr>
              <a:t>Руленкова</a:t>
            </a:r>
            <a:r>
              <a:rPr lang="ru-RU" sz="2400" b="1" dirty="0">
                <a:solidFill>
                  <a:schemeClr val="tx2"/>
                </a:solidFill>
              </a:rPr>
              <a:t>, Л. И. Как научить глухого ребенка слушать и говорить на основе </a:t>
            </a:r>
            <a:r>
              <a:rPr lang="ru-RU" sz="2400" b="1" dirty="0" err="1">
                <a:solidFill>
                  <a:schemeClr val="tx2"/>
                </a:solidFill>
              </a:rPr>
              <a:t>верботонального</a:t>
            </a:r>
            <a:r>
              <a:rPr lang="ru-RU" sz="2400" b="1" dirty="0">
                <a:solidFill>
                  <a:schemeClr val="tx2"/>
                </a:solidFill>
              </a:rPr>
              <a:t> метода. – М., 2012.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400" b="1" dirty="0" err="1">
                <a:solidFill>
                  <a:schemeClr val="tx2"/>
                </a:solidFill>
              </a:rPr>
              <a:t>Таптапова</a:t>
            </a:r>
            <a:r>
              <a:rPr lang="ru-RU" sz="2400" b="1" dirty="0">
                <a:solidFill>
                  <a:schemeClr val="tx2"/>
                </a:solidFill>
              </a:rPr>
              <a:t> С. Л. «Коррекционно – логопедическая работа при нарушениях голоса», «Просвещение», Москва 1984 г.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8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7272338" cy="1358900"/>
          </a:xfrm>
        </p:spPr>
        <p:txBody>
          <a:bodyPr>
            <a:normAutofit fontScale="90000"/>
          </a:bodyPr>
          <a:lstStyle/>
          <a:p>
            <a:br>
              <a:rPr lang="ru-RU" sz="4000" i="1" dirty="0">
                <a:solidFill>
                  <a:schemeClr val="accent1"/>
                </a:solidFill>
              </a:rPr>
            </a:br>
            <a:br>
              <a:rPr lang="ru-RU" sz="4000" i="1" dirty="0">
                <a:solidFill>
                  <a:schemeClr val="accent1"/>
                </a:solidFill>
              </a:rPr>
            </a:br>
            <a:r>
              <a:rPr lang="ru-RU" sz="6700" b="1" i="1" dirty="0">
                <a:solidFill>
                  <a:srgbClr val="FFCC00"/>
                </a:solidFill>
              </a:rPr>
              <a:t>Желаем </a:t>
            </a:r>
            <a:r>
              <a:rPr lang="ru-RU" sz="6700" b="1" i="1" dirty="0">
                <a:solidFill>
                  <a:schemeClr val="accent1"/>
                </a:solidFill>
              </a:rPr>
              <a:t> </a:t>
            </a:r>
            <a:r>
              <a:rPr lang="ru-RU" sz="6700" b="1" i="1" dirty="0">
                <a:solidFill>
                  <a:srgbClr val="FFCC00"/>
                </a:solidFill>
              </a:rPr>
              <a:t>успеха!</a:t>
            </a:r>
            <a:br>
              <a:rPr lang="ru-RU" sz="6700" b="1" i="1" dirty="0">
                <a:solidFill>
                  <a:srgbClr val="FFCC00"/>
                </a:solidFill>
              </a:rPr>
            </a:br>
            <a:endParaRPr lang="ru-RU" sz="6700" b="1" i="1" dirty="0">
              <a:solidFill>
                <a:srgbClr val="FFCC00"/>
              </a:solidFill>
            </a:endParaRPr>
          </a:p>
        </p:txBody>
      </p:sp>
      <p:pic>
        <p:nvPicPr>
          <p:cNvPr id="45059" name="Picture 3" descr="солнышк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700213"/>
            <a:ext cx="6696075" cy="4846637"/>
          </a:xfrm>
        </p:spPr>
      </p:pic>
    </p:spTree>
    <p:extLst>
      <p:ext uri="{BB962C8B-B14F-4D97-AF65-F5344CB8AC3E}">
        <p14:creationId xmlns:p14="http://schemas.microsoft.com/office/powerpoint/2010/main" val="225559119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rmAutofit/>
          </a:bodyPr>
          <a:lstStyle/>
          <a:p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8496944" cy="5112568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sz="2800" b="1" dirty="0">
                <a:cs typeface="Aharoni" pitchFamily="2" charset="-79"/>
              </a:rPr>
              <a:t>Как метод работы над произношением слабослышащих детей фонетическая ритмика была заимствована группой советских педагогов под руководством </a:t>
            </a:r>
            <a:r>
              <a:rPr lang="ru-RU" sz="2800" b="1" dirty="0" err="1">
                <a:cs typeface="Aharoni" pitchFamily="2" charset="-79"/>
              </a:rPr>
              <a:t>Э.И.Леонгард</a:t>
            </a:r>
            <a:r>
              <a:rPr lang="ru-RU" sz="2800" b="1" dirty="0">
                <a:cs typeface="Aharoni" pitchFamily="2" charset="-79"/>
              </a:rPr>
              <a:t> в Реабилитационном центре «</a:t>
            </a:r>
            <a:r>
              <a:rPr lang="ru-RU" sz="2800" b="1" dirty="0" err="1">
                <a:cs typeface="Aharoni" pitchFamily="2" charset="-79"/>
              </a:rPr>
              <a:t>Суваг</a:t>
            </a:r>
            <a:r>
              <a:rPr lang="ru-RU" sz="2800" b="1" dirty="0">
                <a:cs typeface="Aharoni" pitchFamily="2" charset="-79"/>
              </a:rPr>
              <a:t>» в Загребе.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>
                <a:cs typeface="Aharoni" pitchFamily="2" charset="-79"/>
              </a:rPr>
              <a:t>Антонина Николаевна </a:t>
            </a:r>
            <a:r>
              <a:rPr lang="ru-RU" sz="2800" b="1" dirty="0" err="1">
                <a:cs typeface="Aharoni" pitchFamily="2" charset="-79"/>
              </a:rPr>
              <a:t>Пфафенродт</a:t>
            </a:r>
            <a:r>
              <a:rPr lang="ru-RU" sz="2800" b="1" dirty="0">
                <a:cs typeface="Aharoni" pitchFamily="2" charset="-79"/>
              </a:rPr>
              <a:t> и Татьяна Михайловна Власова в 1983 году впервые представили фонетическую ритмику в СССР. В 1989 году было издано пособие «Фонетическая ритмика».</a:t>
            </a:r>
          </a:p>
          <a:p>
            <a:pPr>
              <a:buFont typeface="Wingdings" pitchFamily="2" charset="2"/>
              <a:buChar char="Ø"/>
            </a:pPr>
            <a:endParaRPr lang="ru-RU" sz="2800" b="1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38156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19256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Определение фонетической ритмики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5" y="2060848"/>
            <a:ext cx="7812856" cy="4065315"/>
          </a:xfrm>
        </p:spPr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b="1" dirty="0">
                <a:ea typeface="Batang" pitchFamily="18" charset="-127"/>
                <a:cs typeface="Aharoni" pitchFamily="2" charset="-79"/>
              </a:rPr>
              <a:t>Фонетическая ритмика – это система двигательных упражнений, в которых различные движения (корпуса, головы, рук, ног) сочетаются с произнесением определённого речевого материала (звуков, слогов, слов, фраз).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>
                <a:ea typeface="Batang" pitchFamily="18" charset="-127"/>
                <a:cs typeface="Aharoni" pitchFamily="2" charset="-79"/>
              </a:rPr>
              <a:t>Этот метод способствует установлению связи между работой кистей рук, артикуляционного аппарата.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>
                <a:ea typeface="Batang" pitchFamily="18" charset="-127"/>
                <a:cs typeface="Aharoni" pitchFamily="2" charset="-79"/>
              </a:rPr>
              <a:t>При выполнении движений у детей появляется непринуждённость  и благоприятный эмоциональный фон, что положительно сказывается на речевой моторике.</a:t>
            </a:r>
          </a:p>
        </p:txBody>
      </p:sp>
    </p:spTree>
    <p:extLst>
      <p:ext uri="{BB962C8B-B14F-4D97-AF65-F5344CB8AC3E}">
        <p14:creationId xmlns:p14="http://schemas.microsoft.com/office/powerpoint/2010/main" val="3897691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2252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Направления фонетической ритмики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2204864"/>
            <a:ext cx="8280919" cy="4464496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b="1" dirty="0">
                <a:cs typeface="Aharoni" pitchFamily="2" charset="-79"/>
              </a:rPr>
              <a:t>нормализация речевого дыхания и связанной с ним слитностью речи;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>
                <a:cs typeface="Aharoni" pitchFamily="2" charset="-79"/>
              </a:rPr>
              <a:t>формирование умений изменять силу и высоту голоса;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>
                <a:cs typeface="Aharoni" pitchFamily="2" charset="-79"/>
              </a:rPr>
              <a:t>правильное воспроизведение звуков и их сочетаний изолированно, в слогах и словосочетаниях, словах, фразах;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>
                <a:cs typeface="Aharoni" pitchFamily="2" charset="-79"/>
              </a:rPr>
              <a:t>правильное воспроизведение речевого материала в заданном темпе;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>
                <a:cs typeface="Aharoni" pitchFamily="2" charset="-79"/>
              </a:rPr>
              <a:t>восприятие, различение и воспроизведение различных ритмов;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>
                <a:cs typeface="Aharoni" pitchFamily="2" charset="-79"/>
              </a:rPr>
              <a:t>умение выражать свои эмоции разнообразными интонационными средствами.</a:t>
            </a:r>
          </a:p>
          <a:p>
            <a:pPr algn="just">
              <a:buNone/>
            </a:pPr>
            <a:r>
              <a:rPr lang="ru-RU" b="1" dirty="0">
                <a:cs typeface="Aharoni" pitchFamily="2" charset="-79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6242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Тренинг по фонетической ритмике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276872"/>
            <a:ext cx="7776863" cy="410445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/>
              <a:t>Т.М.Власова, </a:t>
            </a:r>
            <a:r>
              <a:rPr lang="ru-RU" b="1" dirty="0" err="1"/>
              <a:t>А.Н.Пфафенродт</a:t>
            </a:r>
            <a:r>
              <a:rPr lang="ru-RU" b="1" dirty="0"/>
              <a:t>, А.Я.Мухина рекомендуют начинать работу с гласных звуков. Движения выполняются стоя.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/>
              <a:t>Движения характеризуются тремя основными элементами: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/>
              <a:t>- напряжённостью;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/>
              <a:t>- интенсивностью;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/>
              <a:t>- временем.</a:t>
            </a:r>
          </a:p>
        </p:txBody>
      </p:sp>
    </p:spTree>
    <p:extLst>
      <p:ext uri="{BB962C8B-B14F-4D97-AF65-F5344CB8AC3E}">
        <p14:creationId xmlns:p14="http://schemas.microsoft.com/office/powerpoint/2010/main" val="3584719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19256" cy="104237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Исходные положения для фонетической ритмики</a:t>
            </a:r>
          </a:p>
        </p:txBody>
      </p:sp>
      <p:pic>
        <p:nvPicPr>
          <p:cNvPr id="4" name="Объект 3" descr="http://www.zh-e.ru/_/rsrc/1472857328070/home/naucnaa-rabota/ispolzovanie-sredstv-foneticeskoj-ritmiki-v-logopediceskoj-praktike/image1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2016224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zh-e.ru/_/rsrc/1472857326734/home/naucnaa-rabota/ispolzovanie-sredstv-foneticeskoj-ritmiki-v-logopediceskoj-praktike/image2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64904"/>
            <a:ext cx="2088232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zh-e.ru/_/rsrc/1472857316059/home/naucnaa-rabota/ispolzovanie-sredstv-foneticeskoj-ritmiki-v-logopediceskoj-praktike/image3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28900"/>
            <a:ext cx="2088232" cy="3492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9275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Гласные   А  О  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16832"/>
            <a:ext cx="8748463" cy="47525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/>
              <a:t>А – развести руки вверх в стороны при одновременном длительном произнесении А_____. Движение ненапряжённое, слабое, длительное.</a:t>
            </a:r>
          </a:p>
          <a:p>
            <a:pPr>
              <a:buFont typeface="Wingdings" pitchFamily="2" charset="2"/>
              <a:buChar char="Ø"/>
            </a:pPr>
            <a:endParaRPr lang="ru-RU" b="1" dirty="0"/>
          </a:p>
          <a:p>
            <a:pPr>
              <a:buFont typeface="Wingdings" pitchFamily="2" charset="2"/>
              <a:buChar char="Ø"/>
            </a:pPr>
            <a:r>
              <a:rPr lang="ru-RU" b="1" dirty="0"/>
              <a:t>О – развести руки в стороны давящим движением при одновременном произнесении О_____. Движение слегка напряжённое, слабое, длительное.</a:t>
            </a:r>
          </a:p>
          <a:p>
            <a:pPr>
              <a:buFont typeface="Wingdings" pitchFamily="2" charset="2"/>
              <a:buChar char="Ø"/>
            </a:pPr>
            <a:endParaRPr lang="ru-RU" b="1" dirty="0"/>
          </a:p>
          <a:p>
            <a:pPr>
              <a:buFont typeface="Wingdings" pitchFamily="2" charset="2"/>
              <a:buChar char="Ø"/>
            </a:pPr>
            <a:r>
              <a:rPr lang="ru-RU" b="1" dirty="0"/>
              <a:t>У – давящим движением вытянуть руки вперёд при одновременном произнесении У_____. Движение напряжённое, слабое, длительное.</a:t>
            </a:r>
          </a:p>
        </p:txBody>
      </p:sp>
    </p:spTree>
    <p:extLst>
      <p:ext uri="{BB962C8B-B14F-4D97-AF65-F5344CB8AC3E}">
        <p14:creationId xmlns:p14="http://schemas.microsoft.com/office/powerpoint/2010/main" val="18084553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1146</TotalTime>
  <Words>1542</Words>
  <Application>Microsoft Office PowerPoint</Application>
  <PresentationFormat>Экран (4:3)</PresentationFormat>
  <Paragraphs>149</Paragraphs>
  <Slides>37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Calibri</vt:lpstr>
      <vt:lpstr>Constantia</vt:lpstr>
      <vt:lpstr>Symbol</vt:lpstr>
      <vt:lpstr>Wingdings</vt:lpstr>
      <vt:lpstr>Волна</vt:lpstr>
      <vt:lpstr>МБДОУ «Д/с «Аленький цветочек», г Абакан. </vt:lpstr>
      <vt:lpstr>Презентация PowerPoint</vt:lpstr>
      <vt:lpstr>Из истории создания</vt:lpstr>
      <vt:lpstr>Презентация PowerPoint</vt:lpstr>
      <vt:lpstr>Определение фонетической ритмики</vt:lpstr>
      <vt:lpstr>Направления фонетической ритмики</vt:lpstr>
      <vt:lpstr>Тренинг по фонетической ритмике </vt:lpstr>
      <vt:lpstr>Исходные положения для фонетической ритмики</vt:lpstr>
      <vt:lpstr>Гласные   А  О  У</vt:lpstr>
      <vt:lpstr> Гласные  И  Э  Ы</vt:lpstr>
      <vt:lpstr>Йотированные гласные  Я</vt:lpstr>
      <vt:lpstr> Звуки  Е   Ё   Ю</vt:lpstr>
      <vt:lpstr>Согласные звуки  Смычные глухие П    Т   К</vt:lpstr>
      <vt:lpstr>Смычные звонкие звуки  Б    Д    Г</vt:lpstr>
      <vt:lpstr>Щелевые глухие звуки           С   Ш</vt:lpstr>
      <vt:lpstr>Щелевые глухие звуки         Ф    Х</vt:lpstr>
      <vt:lpstr>Щелевые звонкие звуки          З   Ж  В</vt:lpstr>
      <vt:lpstr>Аффрикаты  Ц   Ч</vt:lpstr>
      <vt:lpstr>Сонорные носовые звуки  М   Н</vt:lpstr>
      <vt:lpstr>Сонорные звуки  Л  Р</vt:lpstr>
      <vt:lpstr> технологии:</vt:lpstr>
      <vt:lpstr>Виды развивающего массажа:</vt:lpstr>
      <vt:lpstr>Артикуляционный массаж</vt:lpstr>
      <vt:lpstr>Резонаторный массаж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Хромотерапия</vt:lpstr>
      <vt:lpstr>Презентация PowerPoint</vt:lpstr>
      <vt:lpstr>Презентация PowerPoint</vt:lpstr>
      <vt:lpstr>  Желаем  успеха!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«Д/с «Аленький цветочек», г Абакан. Технологии звукоизвлечения и звуковедения с использованием фонопедических приемов и фонетической ритмики</dc:title>
  <dc:creator>User</dc:creator>
  <cp:lastModifiedBy>Яна Анатольевна</cp:lastModifiedBy>
  <cp:revision>51</cp:revision>
  <dcterms:created xsi:type="dcterms:W3CDTF">2017-04-08T13:34:08Z</dcterms:created>
  <dcterms:modified xsi:type="dcterms:W3CDTF">2019-05-06T09:18:12Z</dcterms:modified>
</cp:coreProperties>
</file>