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57" r:id="rId4"/>
    <p:sldId id="258" r:id="rId5"/>
    <p:sldId id="259" r:id="rId6"/>
    <p:sldId id="260" r:id="rId7"/>
    <p:sldId id="261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81CAD-E579-4C31-8A62-185D485E8488}" type="datetimeFigureOut">
              <a:rPr lang="ru-RU" smtClean="0"/>
              <a:pPr/>
              <a:t>03.07.2003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24F48-B669-4850-BEEA-9E07C21045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81CAD-E579-4C31-8A62-185D485E8488}" type="datetimeFigureOut">
              <a:rPr lang="ru-RU" smtClean="0"/>
              <a:pPr/>
              <a:t>03.07.2003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24F48-B669-4850-BEEA-9E07C21045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81CAD-E579-4C31-8A62-185D485E8488}" type="datetimeFigureOut">
              <a:rPr lang="ru-RU" smtClean="0"/>
              <a:pPr/>
              <a:t>03.07.2003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24F48-B669-4850-BEEA-9E07C21045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81CAD-E579-4C31-8A62-185D485E8488}" type="datetimeFigureOut">
              <a:rPr lang="ru-RU" smtClean="0"/>
              <a:pPr/>
              <a:t>03.07.2003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24F48-B669-4850-BEEA-9E07C21045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81CAD-E579-4C31-8A62-185D485E8488}" type="datetimeFigureOut">
              <a:rPr lang="ru-RU" smtClean="0"/>
              <a:pPr/>
              <a:t>03.07.2003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24F48-B669-4850-BEEA-9E07C21045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81CAD-E579-4C31-8A62-185D485E8488}" type="datetimeFigureOut">
              <a:rPr lang="ru-RU" smtClean="0"/>
              <a:pPr/>
              <a:t>03.07.2003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24F48-B669-4850-BEEA-9E07C21045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81CAD-E579-4C31-8A62-185D485E8488}" type="datetimeFigureOut">
              <a:rPr lang="ru-RU" smtClean="0"/>
              <a:pPr/>
              <a:t>03.07.2003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24F48-B669-4850-BEEA-9E07C21045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81CAD-E579-4C31-8A62-185D485E8488}" type="datetimeFigureOut">
              <a:rPr lang="ru-RU" smtClean="0"/>
              <a:pPr/>
              <a:t>03.07.2003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24F48-B669-4850-BEEA-9E07C21045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81CAD-E579-4C31-8A62-185D485E8488}" type="datetimeFigureOut">
              <a:rPr lang="ru-RU" smtClean="0"/>
              <a:pPr/>
              <a:t>03.07.2003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24F48-B669-4850-BEEA-9E07C21045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81CAD-E579-4C31-8A62-185D485E8488}" type="datetimeFigureOut">
              <a:rPr lang="ru-RU" smtClean="0"/>
              <a:pPr/>
              <a:t>03.07.2003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24F48-B669-4850-BEEA-9E07C21045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81CAD-E579-4C31-8A62-185D485E8488}" type="datetimeFigureOut">
              <a:rPr lang="ru-RU" smtClean="0"/>
              <a:pPr/>
              <a:t>03.07.2003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24F48-B669-4850-BEEA-9E07C21045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81CAD-E579-4C31-8A62-185D485E8488}" type="datetimeFigureOut">
              <a:rPr lang="ru-RU" smtClean="0"/>
              <a:pPr/>
              <a:t>03.07.2003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24F48-B669-4850-BEEA-9E07C210456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785795"/>
            <a:ext cx="7886728" cy="1143007"/>
          </a:xfrm>
        </p:spPr>
        <p:txBody>
          <a:bodyPr>
            <a:normAutofit fontScale="90000"/>
          </a:bodyPr>
          <a:lstStyle/>
          <a:p>
            <a:r>
              <a:rPr lang="ru-RU" b="1" i="1" dirty="0" smtClean="0"/>
              <a:t>Теоретические основы изучения слоговой структуры слова и предпосылки ее становления</a:t>
            </a:r>
            <a:endParaRPr lang="ru-RU" b="1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ru-RU" sz="2800" b="1" dirty="0" smtClean="0"/>
              <a:t>Подготовила </a:t>
            </a:r>
          </a:p>
          <a:p>
            <a:pPr algn="r"/>
            <a:r>
              <a:rPr lang="ru-RU" sz="2800" b="1" dirty="0" smtClean="0"/>
              <a:t> учитель – логопед Мамаева Н.Л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428605"/>
            <a:ext cx="7772400" cy="500066"/>
          </a:xfrm>
        </p:spPr>
        <p:txBody>
          <a:bodyPr>
            <a:normAutofit fontScale="90000"/>
          </a:bodyPr>
          <a:lstStyle/>
          <a:p>
            <a:r>
              <a:rPr lang="ru-RU" sz="3200" b="1" dirty="0"/>
              <a:t>Развитие слогового анализа и синтеза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1000108"/>
            <a:ext cx="8358246" cy="5072098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Выделение гласного звука из слога. Предлагаются слоги различной структуры с различными гласными, например </a:t>
            </a:r>
            <a:r>
              <a:rPr lang="ru-RU" i="1" dirty="0"/>
              <a:t>ах, ус, </a:t>
            </a:r>
            <a:r>
              <a:rPr lang="ru-RU" i="1" dirty="0" err="1"/>
              <a:t>ма</a:t>
            </a:r>
            <a:r>
              <a:rPr lang="ru-RU" i="1" dirty="0"/>
              <a:t>, на, ста, </a:t>
            </a:r>
            <a:r>
              <a:rPr lang="ru-RU" i="1" dirty="0" err="1"/>
              <a:t>арк</a:t>
            </a:r>
            <a:r>
              <a:rPr lang="ru-RU" i="1" dirty="0"/>
              <a:t>, </a:t>
            </a:r>
            <a:r>
              <a:rPr lang="ru-RU" i="1" dirty="0" err="1"/>
              <a:t>лок</a:t>
            </a:r>
            <a:r>
              <a:rPr lang="ru-RU" dirty="0"/>
              <a:t>.</a:t>
            </a:r>
          </a:p>
          <a:p>
            <a:r>
              <a:rPr lang="ru-RU" b="1" dirty="0"/>
              <a:t>Рекомендуются следующие упражнения:</a:t>
            </a:r>
          </a:p>
          <a:p>
            <a:pPr algn="just"/>
            <a:r>
              <a:rPr lang="ru-RU" b="1" dirty="0"/>
              <a:t>1. Назвать гласный звук слога.</a:t>
            </a:r>
          </a:p>
          <a:p>
            <a:pPr algn="just"/>
            <a:r>
              <a:rPr lang="ru-RU" b="1" dirty="0"/>
              <a:t>2. Поднять букву, соответствующую гласному звуку слога.</a:t>
            </a:r>
          </a:p>
          <a:p>
            <a:pPr algn="just"/>
            <a:r>
              <a:rPr lang="ru-RU" b="1" dirty="0"/>
              <a:t>3. Записать только гласные буквы слогов.</a:t>
            </a:r>
          </a:p>
          <a:p>
            <a:pPr algn="just"/>
            <a:r>
              <a:rPr lang="ru-RU" b="1" dirty="0"/>
              <a:t>4. Придумать слог с соответствующей гласной.</a:t>
            </a:r>
          </a:p>
          <a:p>
            <a:pPr algn="just"/>
            <a:r>
              <a:rPr lang="ru-RU" b="1" dirty="0"/>
              <a:t>5. Определить место гласного в слоге, показать соответствующую цифру.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600" b="1" dirty="0"/>
              <a:t>Выделение гласных звуков из слова. Первоначально предлагаются лишь односложные </a:t>
            </a:r>
            <a:r>
              <a:rPr lang="ru-RU" sz="1600" dirty="0"/>
              <a:t>слова (</a:t>
            </a:r>
            <a:r>
              <a:rPr lang="ru-RU" sz="1600" i="1" dirty="0"/>
              <a:t>ус, да, дом, волк, стол</a:t>
            </a:r>
            <a:r>
              <a:rPr lang="ru-RU" sz="1600" dirty="0"/>
              <a:t>), представляющие собой слоги различной структуры. Дети определяют, какой гласный звук в слове и место его (начало, середина, конец). Составляется графическая схема слова. В зависимости от места гласного звука в слове ставится кружочек либо в начале, либо в середине, либо в конце предлагаемой графической схемы:</a:t>
            </a:r>
          </a:p>
          <a:p>
            <a:pPr>
              <a:buNone/>
            </a:pPr>
            <a:r>
              <a:rPr lang="ru-RU" sz="1600" b="1" dirty="0"/>
              <a:t>Затем проводится работа на материале двухсложных и трехсложных слов.</a:t>
            </a:r>
          </a:p>
          <a:p>
            <a:pPr>
              <a:buNone/>
            </a:pPr>
            <a:r>
              <a:rPr lang="ru-RU" sz="1600" b="1" dirty="0"/>
              <a:t>Рекомендуются следующие упражнения:</a:t>
            </a:r>
          </a:p>
          <a:p>
            <a:r>
              <a:rPr lang="ru-RU" sz="1600" dirty="0"/>
              <a:t>1. Назвать гласные слова. Подбираются слова, произношение которых не отличается от написания (</a:t>
            </a:r>
            <a:r>
              <a:rPr lang="ru-RU" sz="1600" i="1" dirty="0"/>
              <a:t>рама, каша, липа, кот, кабина, машина, утка, арбуз, окна, корка, ручка</a:t>
            </a:r>
            <a:r>
              <a:rPr lang="ru-RU" sz="1600" dirty="0"/>
              <a:t>).</a:t>
            </a:r>
          </a:p>
          <a:p>
            <a:r>
              <a:rPr lang="ru-RU" sz="1600" dirty="0"/>
              <a:t>2. Записать только гласные буквы данного слова. Например, слово </a:t>
            </a:r>
            <a:r>
              <a:rPr lang="ru-RU" sz="1600" i="1" dirty="0"/>
              <a:t>окна</a:t>
            </a:r>
            <a:r>
              <a:rPr lang="ru-RU" sz="1600" dirty="0"/>
              <a:t> обозначается так </a:t>
            </a:r>
            <a:r>
              <a:rPr lang="ru-RU" sz="1600" u="sng" dirty="0"/>
              <a:t>о а</a:t>
            </a:r>
            <a:r>
              <a:rPr lang="ru-RU" sz="1600" dirty="0" smtClean="0"/>
              <a:t>, слово </a:t>
            </a:r>
            <a:r>
              <a:rPr lang="ru-RU" sz="1600" i="1" dirty="0" smtClean="0"/>
              <a:t>кабина</a:t>
            </a:r>
            <a:r>
              <a:rPr lang="ru-RU" sz="1600" dirty="0"/>
              <a:t> - </a:t>
            </a:r>
            <a:r>
              <a:rPr lang="ru-RU" sz="1600" u="sng" dirty="0"/>
              <a:t>а и а</a:t>
            </a:r>
            <a:r>
              <a:rPr lang="ru-RU" sz="1600" dirty="0"/>
              <a:t>,</a:t>
            </a:r>
          </a:p>
          <a:p>
            <a:r>
              <a:rPr lang="ru-RU" sz="1600" dirty="0"/>
              <a:t>3. Выделить гласные звуки из слова, положить соответствующие буквы разрезной азбуки.</a:t>
            </a:r>
          </a:p>
          <a:p>
            <a:r>
              <a:rPr lang="ru-RU" sz="1600" dirty="0"/>
              <a:t>4. Разложить картинки под гласными буквами. Предварительно дети называют картинки. Предлагаются картинки на односложные слова (</a:t>
            </a:r>
            <a:r>
              <a:rPr lang="ru-RU" sz="1600" i="1" dirty="0"/>
              <a:t>дом, снег, мак, рак, суп, нос, лоб, бровь, сук, рис, сыр, пол, хлеб</a:t>
            </a:r>
            <a:r>
              <a:rPr lang="ru-RU" sz="1600" dirty="0"/>
              <a:t>).</a:t>
            </a:r>
          </a:p>
          <a:p>
            <a:r>
              <a:rPr lang="ru-RU" sz="1600" dirty="0"/>
              <a:t>5. Разложить картинки под определенным сочетанием гласных. Предлагаются картинки на двухсложные слова (</a:t>
            </a:r>
            <a:r>
              <a:rPr lang="ru-RU" sz="1600" i="1" dirty="0"/>
              <a:t>рука, окна, утка, рама, лужа, корка, горка, ручка, каша, папа, астра, луна, кошка, лодка, ложка</a:t>
            </a:r>
            <a:r>
              <a:rPr lang="ru-RU" sz="1600" dirty="0"/>
              <a:t>). Записываются следующие схемы слов:</a:t>
            </a:r>
          </a:p>
          <a:p>
            <a:r>
              <a:rPr lang="ru-RU" sz="1600" u="sng" dirty="0"/>
              <a:t>а </a:t>
            </a:r>
            <a:r>
              <a:rPr lang="ru-RU" sz="1600" u="sng" dirty="0" err="1"/>
              <a:t>а</a:t>
            </a:r>
            <a:r>
              <a:rPr lang="ru-RU" sz="1600" dirty="0"/>
              <a:t>, </a:t>
            </a:r>
            <a:r>
              <a:rPr lang="ru-RU" sz="1600" u="sng" dirty="0"/>
              <a:t>о а</a:t>
            </a:r>
            <a:r>
              <a:rPr lang="ru-RU" sz="1600" dirty="0"/>
              <a:t>, </a:t>
            </a:r>
            <a:r>
              <a:rPr lang="ru-RU" sz="1600" u="sng" dirty="0"/>
              <a:t>у а</a:t>
            </a:r>
            <a:r>
              <a:rPr lang="ru-RU" sz="1600" dirty="0"/>
              <a:t>.</a:t>
            </a:r>
          </a:p>
          <a:p>
            <a:endParaRPr lang="ru-RU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5911873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b="1" dirty="0"/>
              <a:t>Закрепление действия слогового анализа и синтеза проводится с помощью следующих упражнений:</a:t>
            </a:r>
          </a:p>
          <a:p>
            <a:pPr>
              <a:buNone/>
            </a:pPr>
            <a:r>
              <a:rPr lang="ru-RU" dirty="0"/>
              <a:t>1. Повторить заданное слово по слогам. Сосчитать количество слогов.</a:t>
            </a:r>
          </a:p>
          <a:p>
            <a:pPr>
              <a:buNone/>
            </a:pPr>
            <a:r>
              <a:rPr lang="ru-RU" dirty="0"/>
              <a:t>2. Определить количество слогов в названных словах. Поднять соответствующую цифру (1, 2, 3). Следует давать детям слова различной слоговой структуры: односложные, двухсложные, трехсложные, простые и со стечением согласных (</a:t>
            </a:r>
            <a:r>
              <a:rPr lang="ru-RU" i="1" dirty="0"/>
              <a:t>собака, машина, дом, двор, стол, кошка, марка, сахар, диван, паровоз, крышка</a:t>
            </a:r>
            <a:r>
              <a:rPr lang="ru-RU" dirty="0"/>
              <a:t>).</a:t>
            </a:r>
          </a:p>
          <a:p>
            <a:pPr>
              <a:buNone/>
            </a:pPr>
            <a:r>
              <a:rPr lang="ru-RU" dirty="0"/>
              <a:t>3. Разложить картинки в два ряда в зависимости от количества слогов (2 - 3) в их названии. Примерные картинки: трава, помидор, редиска, яблоко, тарелка, портфель, ворона, окно, арбуз, чашка.</a:t>
            </a:r>
          </a:p>
          <a:p>
            <a:pPr>
              <a:buNone/>
            </a:pPr>
            <a:r>
              <a:rPr lang="ru-RU" dirty="0"/>
              <a:t>4. Выделить первый слог из названий картинок, записать его. Объединить слоги в слово, предложение, прочитать полученное слово или предложение. Можно предложить детям следующие картинки: уголь, дорога, магазин, лупа, жаба. После выделения первого слога в словах получится предложение </a:t>
            </a:r>
            <a:r>
              <a:rPr lang="ru-RU" i="1" dirty="0"/>
              <a:t>У дома лужа</a:t>
            </a:r>
            <a:r>
              <a:rPr lang="ru-RU" dirty="0"/>
              <a:t>.</a:t>
            </a:r>
          </a:p>
          <a:p>
            <a:pPr>
              <a:buNone/>
            </a:pPr>
            <a:r>
              <a:rPr lang="ru-RU" dirty="0"/>
              <a:t>5. Определить пропущенный слог в названии картинки. ...кет, </a:t>
            </a:r>
            <a:r>
              <a:rPr lang="ru-RU" dirty="0" err="1"/>
              <a:t>ра...га</a:t>
            </a:r>
            <a:r>
              <a:rPr lang="ru-RU" dirty="0"/>
              <a:t>, вил..., вед..., </a:t>
            </a:r>
            <a:r>
              <a:rPr lang="ru-RU" dirty="0" err="1"/>
              <a:t>ка...даш</a:t>
            </a:r>
            <a:r>
              <a:rPr lang="ru-RU" dirty="0"/>
              <a:t>, </a:t>
            </a:r>
            <a:r>
              <a:rPr lang="ru-RU" dirty="0" err="1"/>
              <a:t>по...да</a:t>
            </a:r>
            <a:r>
              <a:rPr lang="ru-RU" dirty="0"/>
              <a:t>, ...</a:t>
            </a:r>
            <a:r>
              <a:rPr lang="ru-RU" dirty="0" err="1"/>
              <a:t>пог</a:t>
            </a:r>
            <a:r>
              <a:rPr lang="ru-RU" dirty="0"/>
              <a:t>.</a:t>
            </a:r>
          </a:p>
          <a:p>
            <a:pPr>
              <a:buNone/>
            </a:pPr>
            <a:r>
              <a:rPr lang="ru-RU" dirty="0"/>
              <a:t>6. Составить слово из слогов, данных в беспорядке: </a:t>
            </a:r>
            <a:r>
              <a:rPr lang="ru-RU" i="1" dirty="0"/>
              <a:t>нок, </a:t>
            </a:r>
            <a:r>
              <a:rPr lang="ru-RU" i="1" dirty="0" err="1"/>
              <a:t>цып</a:t>
            </a:r>
            <a:r>
              <a:rPr lang="ru-RU" i="1" dirty="0"/>
              <a:t>, </a:t>
            </a:r>
            <a:r>
              <a:rPr lang="ru-RU" i="1" dirty="0" err="1"/>
              <a:t>лё</a:t>
            </a:r>
            <a:r>
              <a:rPr lang="ru-RU" i="1" dirty="0"/>
              <a:t>; </a:t>
            </a:r>
            <a:r>
              <a:rPr lang="ru-RU" i="1" dirty="0" err="1"/>
              <a:t>ка</a:t>
            </a:r>
            <a:r>
              <a:rPr lang="ru-RU" i="1" dirty="0"/>
              <a:t>, </a:t>
            </a:r>
            <a:r>
              <a:rPr lang="ru-RU" i="1" dirty="0" err="1"/>
              <a:t>точ</a:t>
            </a:r>
            <a:r>
              <a:rPr lang="ru-RU" i="1" dirty="0"/>
              <a:t>, лас; </a:t>
            </a:r>
            <a:r>
              <a:rPr lang="ru-RU" i="1" dirty="0" err="1"/>
              <a:t>дис</a:t>
            </a:r>
            <a:r>
              <a:rPr lang="ru-RU" i="1" dirty="0"/>
              <a:t>, ре, </a:t>
            </a:r>
            <a:r>
              <a:rPr lang="ru-RU" i="1" dirty="0" err="1"/>
              <a:t>ка</a:t>
            </a:r>
            <a:r>
              <a:rPr lang="ru-RU" i="1" dirty="0"/>
              <a:t>; ша, </a:t>
            </a:r>
            <a:r>
              <a:rPr lang="ru-RU" i="1" dirty="0" err="1"/>
              <a:t>прос</a:t>
            </a:r>
            <a:r>
              <a:rPr lang="ru-RU" i="1" dirty="0"/>
              <a:t>, </a:t>
            </a:r>
            <a:r>
              <a:rPr lang="ru-RU" i="1" dirty="0" err="1"/>
              <a:t>ква</a:t>
            </a:r>
            <a:r>
              <a:rPr lang="ru-RU" i="1" dirty="0"/>
              <a:t>, то</a:t>
            </a:r>
            <a:r>
              <a:rPr lang="ru-RU" dirty="0"/>
              <a:t>.</a:t>
            </a:r>
          </a:p>
          <a:p>
            <a:pPr>
              <a:buNone/>
            </a:pPr>
            <a:r>
              <a:rPr lang="ru-RU" dirty="0"/>
              <a:t>7. Определить слово или предложение, произнесенное по слогам:</a:t>
            </a:r>
          </a:p>
          <a:p>
            <a:pPr>
              <a:buNone/>
            </a:pPr>
            <a:r>
              <a:rPr lang="ru-RU" dirty="0"/>
              <a:t>В </a:t>
            </a:r>
            <a:r>
              <a:rPr lang="ru-RU" dirty="0" err="1"/>
              <a:t>о-го-ро-де</a:t>
            </a:r>
            <a:r>
              <a:rPr lang="ru-RU" dirty="0"/>
              <a:t> </a:t>
            </a:r>
            <a:r>
              <a:rPr lang="ru-RU" dirty="0" err="1"/>
              <a:t>вы-рос-ла</a:t>
            </a:r>
            <a:r>
              <a:rPr lang="ru-RU" dirty="0"/>
              <a:t> </a:t>
            </a:r>
            <a:r>
              <a:rPr lang="ru-RU" dirty="0" err="1"/>
              <a:t>ка-пус-та</a:t>
            </a:r>
            <a:r>
              <a:rPr lang="ru-RU" dirty="0"/>
              <a:t>.</a:t>
            </a:r>
          </a:p>
          <a:p>
            <a:pPr>
              <a:buNone/>
            </a:pPr>
            <a:r>
              <a:rPr lang="ru-RU" dirty="0"/>
              <a:t>8. Выделить из предложений слова, состоящие из двух или трех слогов.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14290"/>
            <a:ext cx="8572560" cy="6286544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b="1" dirty="0"/>
              <a:t>Упражнения по составлению слогов из букв разрезной азбуки, по записи слогов:</a:t>
            </a:r>
          </a:p>
          <a:p>
            <a:pPr>
              <a:buNone/>
            </a:pPr>
            <a:r>
              <a:rPr lang="ru-RU" dirty="0"/>
              <a:t>1. Составить слоги из букв разрезной азбуки.</a:t>
            </a:r>
          </a:p>
          <a:p>
            <a:pPr>
              <a:buNone/>
            </a:pPr>
            <a:r>
              <a:rPr lang="ru-RU" dirty="0" err="1"/>
              <a:t>ма</a:t>
            </a:r>
            <a:r>
              <a:rPr lang="ru-RU" dirty="0"/>
              <a:t>, со, ар, </a:t>
            </a:r>
            <a:r>
              <a:rPr lang="ru-RU" dirty="0" err="1"/>
              <a:t>му</a:t>
            </a:r>
            <a:r>
              <a:rPr lang="ru-RU" dirty="0"/>
              <a:t>, ста, </a:t>
            </a:r>
            <a:r>
              <a:rPr lang="ru-RU" dirty="0" err="1"/>
              <a:t>аст</a:t>
            </a:r>
            <a:r>
              <a:rPr lang="ru-RU" dirty="0"/>
              <a:t>, </a:t>
            </a:r>
            <a:r>
              <a:rPr lang="ru-RU" dirty="0" err="1"/>
              <a:t>ок</a:t>
            </a:r>
            <a:r>
              <a:rPr lang="ru-RU" dirty="0"/>
              <a:t>, </a:t>
            </a:r>
            <a:r>
              <a:rPr lang="ru-RU" dirty="0" err="1"/>
              <a:t>ны</a:t>
            </a:r>
            <a:r>
              <a:rPr lang="ru-RU" dirty="0"/>
              <a:t>, кет, </a:t>
            </a:r>
            <a:r>
              <a:rPr lang="ru-RU" dirty="0" err="1"/>
              <a:t>тра</a:t>
            </a:r>
            <a:r>
              <a:rPr lang="ru-RU" dirty="0"/>
              <a:t>.</a:t>
            </a:r>
          </a:p>
          <a:p>
            <a:pPr>
              <a:buNone/>
            </a:pPr>
            <a:r>
              <a:rPr lang="ru-RU" dirty="0"/>
              <a:t>2. Изменить порядок звуков в слоге. Назвать полученный слог (логопед читает слог, дети воспроизводят звуки слога в обратной последовательности), например: </a:t>
            </a:r>
            <a:r>
              <a:rPr lang="ru-RU" i="1" dirty="0"/>
              <a:t>ум - </a:t>
            </a:r>
            <a:r>
              <a:rPr lang="ru-RU" i="1" dirty="0" err="1"/>
              <a:t>му</a:t>
            </a:r>
            <a:r>
              <a:rPr lang="ru-RU" i="1" dirty="0"/>
              <a:t>, ха - ах</a:t>
            </a:r>
            <a:r>
              <a:rPr lang="ru-RU" dirty="0"/>
              <a:t>.</a:t>
            </a:r>
          </a:p>
          <a:p>
            <a:pPr>
              <a:buNone/>
            </a:pPr>
            <a:r>
              <a:rPr lang="ru-RU" dirty="0"/>
              <a:t>а) ух, </a:t>
            </a:r>
            <a:r>
              <a:rPr lang="ru-RU" dirty="0" err="1"/>
              <a:t>ам</a:t>
            </a:r>
            <a:r>
              <a:rPr lang="ru-RU" dirty="0"/>
              <a:t>, ор, ан, ум, </a:t>
            </a:r>
            <a:r>
              <a:rPr lang="ru-RU" dirty="0" err="1"/>
              <a:t>ок</a:t>
            </a:r>
            <a:r>
              <a:rPr lang="ru-RU" dirty="0"/>
              <a:t>;</a:t>
            </a:r>
          </a:p>
          <a:p>
            <a:pPr>
              <a:buNone/>
            </a:pPr>
            <a:r>
              <a:rPr lang="ru-RU" dirty="0"/>
              <a:t>б) </a:t>
            </a:r>
            <a:r>
              <a:rPr lang="ru-RU" dirty="0" err="1"/>
              <a:t>ма</a:t>
            </a:r>
            <a:r>
              <a:rPr lang="ru-RU" dirty="0"/>
              <a:t>, но, </a:t>
            </a:r>
            <a:r>
              <a:rPr lang="ru-RU" dirty="0" err="1"/>
              <a:t>са</a:t>
            </a:r>
            <a:r>
              <a:rPr lang="ru-RU" dirty="0"/>
              <a:t>, </a:t>
            </a:r>
            <a:r>
              <a:rPr lang="ru-RU" dirty="0" err="1"/>
              <a:t>лу</a:t>
            </a:r>
            <a:r>
              <a:rPr lang="ru-RU" dirty="0"/>
              <a:t>, </a:t>
            </a:r>
            <a:r>
              <a:rPr lang="ru-RU" dirty="0" err="1"/>
              <a:t>шу</a:t>
            </a:r>
            <a:r>
              <a:rPr lang="ru-RU" dirty="0"/>
              <a:t>, мы, ли.</a:t>
            </a:r>
          </a:p>
          <a:p>
            <a:pPr>
              <a:buNone/>
            </a:pPr>
            <a:r>
              <a:rPr lang="ru-RU" dirty="0"/>
              <a:t>3. Работа по таблицам.</a:t>
            </a:r>
          </a:p>
          <a:p>
            <a:pPr>
              <a:buNone/>
            </a:pPr>
            <a:r>
              <a:rPr lang="ru-RU" b="1" dirty="0"/>
              <a:t>Логопед показывает буквы в определенном порядке и дает задание назвать полученный </a:t>
            </a:r>
            <a:r>
              <a:rPr lang="ru-RU" b="1" dirty="0" smtClean="0"/>
              <a:t>слог</a:t>
            </a:r>
            <a:r>
              <a:rPr lang="ru-RU" b="1" dirty="0" smtClean="0"/>
              <a:t>:</a:t>
            </a:r>
            <a:endParaRPr lang="ru-RU" b="1" dirty="0" smtClean="0"/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/>
              <a:t>4. Составить из букв разрезной азбуки открытые и закрытые слоги, например: </a:t>
            </a:r>
            <a:r>
              <a:rPr lang="ru-RU" i="1" dirty="0" err="1"/>
              <a:t>ро</a:t>
            </a:r>
            <a:r>
              <a:rPr lang="ru-RU" i="1" dirty="0"/>
              <a:t> - ор, </a:t>
            </a:r>
            <a:r>
              <a:rPr lang="ru-RU" i="1" dirty="0" err="1"/>
              <a:t>шо</a:t>
            </a:r>
            <a:r>
              <a:rPr lang="ru-RU" i="1" dirty="0"/>
              <a:t> - </a:t>
            </a:r>
            <a:r>
              <a:rPr lang="ru-RU" i="1" dirty="0" err="1"/>
              <a:t>ош</a:t>
            </a:r>
            <a:r>
              <a:rPr lang="ru-RU" i="1" dirty="0"/>
              <a:t>, ус - су, </a:t>
            </a:r>
            <a:r>
              <a:rPr lang="ru-RU" i="1" dirty="0" err="1"/>
              <a:t>ам</a:t>
            </a:r>
            <a:r>
              <a:rPr lang="ru-RU" i="1" dirty="0"/>
              <a:t> - </a:t>
            </a:r>
            <a:r>
              <a:rPr lang="ru-RU" i="1" dirty="0" err="1"/>
              <a:t>ма</a:t>
            </a:r>
            <a:r>
              <a:rPr lang="ru-RU" i="1" dirty="0"/>
              <a:t>, </a:t>
            </a:r>
            <a:r>
              <a:rPr lang="ru-RU" i="1" dirty="0" err="1"/>
              <a:t>му</a:t>
            </a:r>
            <a:r>
              <a:rPr lang="ru-RU" i="1" dirty="0"/>
              <a:t> - ум</a:t>
            </a:r>
            <a:r>
              <a:rPr lang="ru-RU" dirty="0"/>
              <a:t>.</a:t>
            </a:r>
          </a:p>
          <a:p>
            <a:pPr>
              <a:buNone/>
            </a:pPr>
            <a:r>
              <a:rPr lang="ru-RU" dirty="0"/>
              <a:t>5. Записать под диктовку открытые и закрытые слоги.</a:t>
            </a:r>
          </a:p>
          <a:p>
            <a:endParaRPr lang="ru-RU" dirty="0"/>
          </a:p>
        </p:txBody>
      </p:sp>
      <p:pic>
        <p:nvPicPr>
          <p:cNvPr id="4" name="Рисунок 3" descr="http://pedagogic.ru/books/item/f00/s00/z0000021/pic/000011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4000504"/>
            <a:ext cx="3979545" cy="1331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fontScale="92500" lnSpcReduction="20000"/>
          </a:bodyPr>
          <a:lstStyle/>
          <a:p>
            <a:pPr marL="3175" indent="11113" algn="ctr">
              <a:buNone/>
            </a:pPr>
            <a:r>
              <a:rPr lang="ru-RU" b="1" dirty="0"/>
              <a:t>На последнем этапе предлагаются задания </a:t>
            </a:r>
            <a:r>
              <a:rPr lang="ru-RU" b="1" dirty="0" smtClean="0"/>
              <a:t>по формированию </a:t>
            </a:r>
            <a:r>
              <a:rPr lang="ru-RU" b="1" dirty="0"/>
              <a:t>действия слогового анализа и синтеза в умственном плане, на основе </a:t>
            </a:r>
            <a:r>
              <a:rPr lang="ru-RU" b="1" dirty="0" err="1"/>
              <a:t>слухопроизносительных</a:t>
            </a:r>
            <a:r>
              <a:rPr lang="ru-RU" b="1" dirty="0"/>
              <a:t> </a:t>
            </a:r>
            <a:r>
              <a:rPr lang="ru-RU" b="1" dirty="0" smtClean="0"/>
              <a:t>представлений</a:t>
            </a:r>
            <a:endParaRPr lang="ru-RU" b="1" dirty="0"/>
          </a:p>
          <a:p>
            <a:pPr algn="ctr">
              <a:buNone/>
            </a:pPr>
            <a:r>
              <a:rPr lang="ru-RU" i="1" dirty="0"/>
              <a:t>Рекомендуются следующие упражнения:</a:t>
            </a:r>
          </a:p>
          <a:p>
            <a:pPr>
              <a:buNone/>
            </a:pPr>
            <a:r>
              <a:rPr lang="ru-RU" dirty="0"/>
              <a:t>1. Придумать слова с двумя, тремя слогами.</a:t>
            </a:r>
          </a:p>
          <a:p>
            <a:pPr>
              <a:buNone/>
            </a:pPr>
            <a:r>
              <a:rPr lang="ru-RU" dirty="0"/>
              <a:t>2. Придумать слово с определенным слогом в начале слова, например, со слогом </a:t>
            </a:r>
            <a:r>
              <a:rPr lang="ru-RU" i="1" dirty="0" err="1"/>
              <a:t>ра</a:t>
            </a:r>
            <a:r>
              <a:rPr lang="ru-RU" dirty="0"/>
              <a:t>.</a:t>
            </a:r>
          </a:p>
          <a:p>
            <a:pPr>
              <a:buNone/>
            </a:pPr>
            <a:r>
              <a:rPr lang="ru-RU" dirty="0"/>
              <a:t>3. Придумать слова с определенным слогом в конце слова, например со слогом </a:t>
            </a:r>
            <a:r>
              <a:rPr lang="ru-RU" i="1" dirty="0" err="1"/>
              <a:t>ка</a:t>
            </a:r>
            <a:r>
              <a:rPr lang="ru-RU" dirty="0"/>
              <a:t>.</a:t>
            </a:r>
          </a:p>
          <a:p>
            <a:pPr>
              <a:buNone/>
            </a:pPr>
            <a:r>
              <a:rPr lang="ru-RU" dirty="0"/>
              <a:t>4. Определить количество слогов в названиях картинок (без предварительного воспроизведения слова).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428628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>Развитие </a:t>
            </a:r>
            <a:r>
              <a:rPr lang="ru-RU" sz="2800" b="1" dirty="0"/>
              <a:t>слогового анализа и синтеза слов в игре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/>
              <a:t>Поезд</a:t>
            </a:r>
            <a:endParaRPr lang="ru-RU" dirty="0"/>
          </a:p>
          <a:p>
            <a:r>
              <a:rPr lang="ru-RU" b="1" dirty="0"/>
              <a:t>Найди слово</a:t>
            </a:r>
            <a:endParaRPr lang="ru-RU" dirty="0"/>
          </a:p>
          <a:p>
            <a:r>
              <a:rPr lang="ru-RU" b="1" dirty="0"/>
              <a:t>Тематический марафон</a:t>
            </a:r>
            <a:endParaRPr lang="ru-RU" dirty="0"/>
          </a:p>
          <a:p>
            <a:r>
              <a:rPr lang="ru-RU" b="1" dirty="0"/>
              <a:t>Ласковое слово</a:t>
            </a:r>
            <a:endParaRPr lang="ru-RU" dirty="0"/>
          </a:p>
          <a:p>
            <a:r>
              <a:rPr lang="ru-RU" b="1" dirty="0"/>
              <a:t>Кубик</a:t>
            </a:r>
            <a:endParaRPr lang="ru-RU" dirty="0"/>
          </a:p>
          <a:p>
            <a:r>
              <a:rPr lang="ru-RU" b="1" dirty="0"/>
              <a:t>Закончи слово</a:t>
            </a:r>
            <a:endParaRPr lang="ru-RU" dirty="0"/>
          </a:p>
          <a:p>
            <a:r>
              <a:rPr lang="ru-RU" b="1" dirty="0"/>
              <a:t>Помоги слову</a:t>
            </a:r>
            <a:endParaRPr lang="ru-RU" dirty="0"/>
          </a:p>
          <a:p>
            <a:r>
              <a:rPr lang="ru-RU" b="1" dirty="0"/>
              <a:t>Поймай мяч</a:t>
            </a:r>
            <a:endParaRPr lang="ru-RU" dirty="0"/>
          </a:p>
          <a:p>
            <a:r>
              <a:rPr lang="ru-RU" b="1" dirty="0"/>
              <a:t>Мое  имя</a:t>
            </a:r>
            <a:endParaRPr lang="ru-RU" dirty="0"/>
          </a:p>
          <a:p>
            <a:r>
              <a:rPr lang="ru-RU" b="1" dirty="0"/>
              <a:t>Придумай  слово</a:t>
            </a:r>
            <a:endParaRPr lang="ru-RU" dirty="0"/>
          </a:p>
          <a:p>
            <a:r>
              <a:rPr lang="ru-RU" b="1" dirty="0" smtClean="0"/>
              <a:t>Почтальон</a:t>
            </a:r>
          </a:p>
          <a:p>
            <a:r>
              <a:rPr lang="ru-RU" b="1" dirty="0"/>
              <a:t>Будь внимателен!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188913"/>
            <a:ext cx="7272338" cy="1358900"/>
          </a:xfrm>
        </p:spPr>
        <p:txBody>
          <a:bodyPr/>
          <a:lstStyle/>
          <a:p>
            <a:r>
              <a:rPr lang="ru-RU" sz="4000" i="1">
                <a:solidFill>
                  <a:schemeClr val="accent1"/>
                </a:solidFill>
              </a:rPr>
              <a:t/>
            </a:r>
            <a:br>
              <a:rPr lang="ru-RU" sz="4000" i="1">
                <a:solidFill>
                  <a:schemeClr val="accent1"/>
                </a:solidFill>
              </a:rPr>
            </a:br>
            <a:r>
              <a:rPr lang="ru-RU" sz="4000" i="1">
                <a:solidFill>
                  <a:schemeClr val="accent1"/>
                </a:solidFill>
              </a:rPr>
              <a:t/>
            </a:r>
            <a:br>
              <a:rPr lang="ru-RU" sz="4000" i="1">
                <a:solidFill>
                  <a:schemeClr val="accent1"/>
                </a:solidFill>
              </a:rPr>
            </a:br>
            <a:r>
              <a:rPr lang="ru-RU" sz="4000" b="1" i="1">
                <a:solidFill>
                  <a:srgbClr val="FFCC00"/>
                </a:solidFill>
              </a:rPr>
              <a:t>Желаем </a:t>
            </a:r>
            <a:r>
              <a:rPr lang="ru-RU" sz="4000" b="1" i="1">
                <a:solidFill>
                  <a:schemeClr val="accent1"/>
                </a:solidFill>
              </a:rPr>
              <a:t> </a:t>
            </a:r>
            <a:r>
              <a:rPr lang="ru-RU" sz="4000" b="1" i="1">
                <a:solidFill>
                  <a:srgbClr val="FFCC00"/>
                </a:solidFill>
              </a:rPr>
              <a:t>успеха!</a:t>
            </a:r>
            <a:br>
              <a:rPr lang="ru-RU" sz="4000" b="1" i="1">
                <a:solidFill>
                  <a:srgbClr val="FFCC00"/>
                </a:solidFill>
              </a:rPr>
            </a:br>
            <a:endParaRPr lang="ru-RU" sz="4000" b="1" i="1">
              <a:solidFill>
                <a:srgbClr val="FFCC00"/>
              </a:solidFill>
            </a:endParaRPr>
          </a:p>
        </p:txBody>
      </p:sp>
      <p:pic>
        <p:nvPicPr>
          <p:cNvPr id="45059" name="Picture 3" descr="солнышко"/>
          <p:cNvPicPr>
            <a:picLocks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971550" y="1700213"/>
            <a:ext cx="6696075" cy="4846637"/>
          </a:xfr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345</Words>
  <Application>Microsoft Office PowerPoint</Application>
  <PresentationFormat>Экран (4:3)</PresentationFormat>
  <Paragraphs>64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Теоретические основы изучения слоговой структуры слова и предпосылки ее становления</vt:lpstr>
      <vt:lpstr>Развитие слогового анализа и синтеза</vt:lpstr>
      <vt:lpstr>Слайд 3</vt:lpstr>
      <vt:lpstr>Слайд 4</vt:lpstr>
      <vt:lpstr>Слайд 5</vt:lpstr>
      <vt:lpstr>Слайд 6</vt:lpstr>
      <vt:lpstr> Развитие слогового анализа и синтеза слов в игре </vt:lpstr>
      <vt:lpstr>  Желаем  успеха!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Развитие слогового анализа и синтеза</dc:title>
  <dc:creator>1</dc:creator>
  <cp:lastModifiedBy>садик</cp:lastModifiedBy>
  <cp:revision>9</cp:revision>
  <dcterms:created xsi:type="dcterms:W3CDTF">2012-12-11T07:36:17Z</dcterms:created>
  <dcterms:modified xsi:type="dcterms:W3CDTF">2003-07-02T16:27:21Z</dcterms:modified>
</cp:coreProperties>
</file>