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99" r:id="rId3"/>
    <p:sldId id="273" r:id="rId4"/>
    <p:sldId id="274" r:id="rId5"/>
    <p:sldId id="301" r:id="rId6"/>
    <p:sldId id="300" r:id="rId7"/>
    <p:sldId id="278" r:id="rId8"/>
    <p:sldId id="270" r:id="rId9"/>
    <p:sldId id="279" r:id="rId10"/>
    <p:sldId id="280" r:id="rId11"/>
    <p:sldId id="282" r:id="rId12"/>
    <p:sldId id="284" r:id="rId13"/>
    <p:sldId id="271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320" r:id="rId26"/>
    <p:sldId id="259" r:id="rId27"/>
    <p:sldId id="261" r:id="rId28"/>
    <p:sldId id="262" r:id="rId29"/>
    <p:sldId id="265" r:id="rId30"/>
    <p:sldId id="302" r:id="rId31"/>
    <p:sldId id="303" r:id="rId32"/>
    <p:sldId id="309" r:id="rId33"/>
    <p:sldId id="310" r:id="rId34"/>
    <p:sldId id="311" r:id="rId35"/>
    <p:sldId id="312" r:id="rId36"/>
    <p:sldId id="304" r:id="rId37"/>
    <p:sldId id="305" r:id="rId38"/>
    <p:sldId id="306" r:id="rId39"/>
    <p:sldId id="307" r:id="rId40"/>
    <p:sldId id="316" r:id="rId41"/>
    <p:sldId id="317" r:id="rId42"/>
    <p:sldId id="318" r:id="rId43"/>
    <p:sldId id="308" r:id="rId44"/>
    <p:sldId id="26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C17D-C351-4E36-BA32-9AF8C7A2CC53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D8DC-3E9B-4507-B25E-D8AF5385A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5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D8DC-3E9B-4507-B25E-D8AF5385ACA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4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4733-9AA1-40A8-9327-33484C68E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ED795B-10FC-46CA-BFB8-F5311062980E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980705-74C0-4F26-943C-33FA895FF8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4632" cy="273630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/>
                </a:solidFill>
                <a:cs typeface="Aharoni" pitchFamily="2" charset="-79"/>
              </a:rPr>
              <a:t>МБДОУ «Д/с «Аленький цветочек», г </a:t>
            </a:r>
            <a:r>
              <a:rPr lang="ru-RU" sz="2200" b="1" dirty="0" smtClean="0">
                <a:solidFill>
                  <a:schemeClr val="tx2"/>
                </a:solidFill>
                <a:cs typeface="Aharoni" pitchFamily="2" charset="-79"/>
              </a:rPr>
              <a:t>Абакан.</a:t>
            </a:r>
            <a:r>
              <a:rPr lang="ru-RU" sz="2200" b="1" dirty="0">
                <a:solidFill>
                  <a:schemeClr val="tx2"/>
                </a:solidFill>
                <a:cs typeface="Aharoni" pitchFamily="2" charset="-79"/>
              </a:rPr>
              <a:t/>
            </a:r>
            <a:br>
              <a:rPr lang="ru-RU" sz="2200" b="1" dirty="0">
                <a:solidFill>
                  <a:schemeClr val="tx2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chemeClr val="tx2"/>
                </a:solidFill>
              </a:rPr>
              <a:t>Технологии </a:t>
            </a:r>
            <a:r>
              <a:rPr lang="ru-RU" b="1" dirty="0" err="1" smtClean="0">
                <a:solidFill>
                  <a:schemeClr val="tx2"/>
                </a:solidFill>
              </a:rPr>
              <a:t>звукоизвлечения</a:t>
            </a:r>
            <a:r>
              <a:rPr lang="ru-RU" b="1" dirty="0" smtClean="0">
                <a:solidFill>
                  <a:schemeClr val="tx2"/>
                </a:solidFill>
              </a:rPr>
              <a:t> и </a:t>
            </a:r>
            <a:r>
              <a:rPr lang="ru-RU" b="1" dirty="0" err="1" smtClean="0">
                <a:solidFill>
                  <a:schemeClr val="tx2"/>
                </a:solidFill>
              </a:rPr>
              <a:t>звуковедения</a:t>
            </a:r>
            <a:r>
              <a:rPr lang="ru-RU" b="1" dirty="0" smtClean="0">
                <a:solidFill>
                  <a:schemeClr val="tx2"/>
                </a:solidFill>
              </a:rPr>
              <a:t> с использованием </a:t>
            </a:r>
            <a:r>
              <a:rPr lang="ru-RU" b="1" dirty="0" err="1" smtClean="0">
                <a:solidFill>
                  <a:schemeClr val="tx2"/>
                </a:solidFill>
              </a:rPr>
              <a:t>фонопедических</a:t>
            </a:r>
            <a:r>
              <a:rPr lang="ru-RU" b="1" dirty="0" smtClean="0">
                <a:solidFill>
                  <a:schemeClr val="tx2"/>
                </a:solidFill>
              </a:rPr>
              <a:t> приемов и фонетической ритмики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Учитель-логопед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 Мамаева Наталья Леонидовна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2"/>
                </a:solidFill>
              </a:rPr>
              <a:t>Г</a:t>
            </a:r>
            <a:r>
              <a:rPr lang="ru-RU" b="1" dirty="0" smtClean="0">
                <a:solidFill>
                  <a:schemeClr val="tx2"/>
                </a:solidFill>
              </a:rPr>
              <a:t>ласные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И  Э  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3" cy="43924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И – руки вверх при одновременном произнесении И_____. Движение ненапряжённое,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Э – руки вперёд в стороны при одновременном произнесении Э_____. Движение ненапряжённое,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Ы – указательным движением (резко) выбросить правую, затем левую руку вперёд в сторону при одновременном произнесении слога ТЫ. Движение напряжённое, сильное, краткое.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199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Йотированные гласные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1" cy="46805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Произнесение йотированных гласных необходимо начинать с повторения сочетаний гласных ИА, ИЭ, ИО, ИУ, для чего движение на звук И переходит в движение на звук А, затем следует движение на звук Я и т.д.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Йотированные гласные отрабатываются только в начале слогов и слов и после гласных 1 ряда.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Я – взмахом правой руки указать на себя при одновременном произнесении Я. Движение ненапряжённое, слабое, удлинённое.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848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14527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Звуки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Е   Ё   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7812856" cy="460851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Е – пальцы рук находятся на уровне рта. Небольшим движением рук раскрыть ладони ото рта вперёд в стороны при одновременном произнесении Е. Движение ненапряжённое, слабое, удлинённое.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Ё – пальцы рук находятся на уровне рта. Отвести ладони в стороны (небольшим движением), затем вернуть их в прежнее положение, описав небольшой полукруг, при одновременном произнесении Ё. Движение слегка напряжённое, слабое, удлинённое.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Ю – пальцы рук находятся на уровне рта. Отвести руки в стороны, описать ими полукруг и выдвинуть вперёд при одновременном произнесении Ю. Движение напряжённое, слабое, удлинённое.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651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Упражнения для постановки звуков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http://www.zh-e.ru/_/rsrc/1472857319472/home/naucnaa-rabota/ispolzovanie-sredstv-foneticeskoj-ritmiki-v-logopediceskoj-praktike/image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0276"/>
            <a:ext cx="2304256" cy="416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zh-e.ru/_/rsrc/1472857325993/home/naucnaa-rabota/ispolzovanie-sredstv-foneticeskoj-ritmiki-v-logopediceskoj-praktike/image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56" y="2222212"/>
            <a:ext cx="2088232" cy="423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zh-e.ru/_/rsrc/1472857325045/home/naucnaa-rabota/ispolzovanie-sredstv-foneticeskoj-ritmiki-v-logopediceskoj-praktike/image6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22212"/>
            <a:ext cx="2088232" cy="4231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28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Согласные звуки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Смычные глухие П    Т   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511256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П – резкие движения (как удары) в стороны то правой, то левой рукой, зажатой в кулак, при одновременном произнесении слогов ПА, ПА.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Т – резкие движения (как удары) то правой, то левой рукой, зажатой в кулак, вниз при одновременном произнесении слогов ТА, ТА.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К – резким сильным движением прижать к туловищу одновременно правый и левый локти, произнося при этом слоги КА, КА.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Согласные звуки отрабатываются только с гласными первого ряда и звуком И.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126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n-lt"/>
              </a:rPr>
              <a:t>Смычные звонкие звуки </a:t>
            </a:r>
            <a:br>
              <a:rPr lang="ru-RU" b="1" dirty="0" smtClean="0">
                <a:solidFill>
                  <a:schemeClr val="tx2"/>
                </a:solidFill>
                <a:latin typeface="+mn-lt"/>
              </a:rPr>
            </a:br>
            <a:r>
              <a:rPr lang="ru-RU" b="1" dirty="0" smtClean="0">
                <a:solidFill>
                  <a:schemeClr val="tx2"/>
                </a:solidFill>
                <a:latin typeface="+mn-lt"/>
              </a:rPr>
              <a:t>Б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   Д    Г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3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1 вариант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Б, Д – наклониться вперёд и вниз, руки опустить вниз, расслабить все мышцы тела и одновременно произнести слоги БА или ДА. Движение ненапряжённое, слабое, удлинённое.</a:t>
            </a:r>
          </a:p>
          <a:p>
            <a:pPr marL="0" indent="0" algn="ctr">
              <a:buNone/>
            </a:pPr>
            <a:r>
              <a:rPr lang="ru-RU" b="1" dirty="0" smtClean="0"/>
              <a:t>2 вариант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Сесть на пол, наклониться к ногам, расслабив мышцы, при одновременном произнесении слогов БА, ДА.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Г – запрокинув голову назад с одновременным произнесением слога ГА. Движение слегка  напряжённое, слабое,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198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Щелевые глухие звуки           С   Ш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2060848"/>
            <a:ext cx="8280920" cy="468051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С – поднять пальцы ко рту и тут же опустить их вниз плавным, слегка давящим движением при одновременном произнесении С_____. Движение слегка напряжённое, слабое, длительное.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Ш – поднять руки вверх и плавно покачать ими вправо и влево, слегка наклоняя туловище то в одну, то в другую сторону, произнося при этом Ш_____. Движение слегка напряжённое, слабое, длительное. Звук Ш не отрабатывается со звуком И.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7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Щелевые глухие звуки       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Ф    Х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75252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Ф – поднять руки ко рту, сжатые в кулаки, быстро и резко разжать кулаки, слегка вытянув при этом руки вперёд, одновременно произнося Ф_____. Движение напряжённое, сильное, удлинённое.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Х – положить руки на область диафрагмы, слегка наклонить корпус вперёд, одновременно произнести </a:t>
            </a:r>
            <a:r>
              <a:rPr lang="ru-RU" b="1" dirty="0" err="1" smtClean="0"/>
              <a:t>Х____а</a:t>
            </a:r>
            <a:r>
              <a:rPr lang="ru-RU" b="1" dirty="0" smtClean="0"/>
              <a:t>, </a:t>
            </a:r>
            <a:r>
              <a:rPr lang="ru-RU" b="1" dirty="0" err="1" smtClean="0"/>
              <a:t>Х_____а</a:t>
            </a:r>
            <a:r>
              <a:rPr lang="ru-RU" b="1" dirty="0" smtClean="0"/>
              <a:t>. движение напряжённое, сильное, удлинённое.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971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Щелевые звонкие звуки       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З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Ж  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З – описать в воздухе кистями рук небольшие круги при одновременном произнесении З_____. Движение напряжённое, сильное, удлинённое.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Ж – описать в воздухе зигзагообразное движение руками вперёд при одновременном произнесении Ж_____. Движение напряжённое, сильное, удлинённое. Звук Ж не отрабатывается со звуком И.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В – поднять ко рту пальцы рук, затем поочерёдно отводить плавным движением то правую, то левую руку при одновременном произнесении В_____. Движение слегка напряжённое, слабое, удлинённое.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352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Аффрикаты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Ц   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5365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Ц – поднять ко ту пальцы рук, сжатые в щепотку, резко разжать их, туловище слегка наклонить вперёд при одновременном произнесении Ц, подчёркивая фрикативный элемент (С____). Движение напряжённое, сильное, краткое.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Ч – поворачивать поочерёдно кисти то правой, то левой руки от себя (быстро и резко снизу вверх) при одновременном произнесении Ч.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3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Из истории создания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496944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Фонетическая ритмика является частью </a:t>
            </a:r>
            <a:r>
              <a:rPr lang="ru-RU" b="1" dirty="0" err="1" smtClean="0">
                <a:latin typeface="+mj-lt"/>
              </a:rPr>
              <a:t>верботонального</a:t>
            </a:r>
            <a:r>
              <a:rPr lang="ru-RU" b="1" dirty="0" smtClean="0">
                <a:latin typeface="+mj-lt"/>
              </a:rPr>
              <a:t> метода реабилитации лиц с серьёзными проблемами в коммуникации.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Этот метод в 1950 году разработал лингвист </a:t>
            </a:r>
          </a:p>
          <a:p>
            <a:pPr marL="0" indent="0">
              <a:buNone/>
            </a:pPr>
            <a:r>
              <a:rPr lang="ru-RU" b="1" dirty="0" smtClean="0">
                <a:latin typeface="+mj-lt"/>
              </a:rPr>
              <a:t>Петер </a:t>
            </a:r>
            <a:r>
              <a:rPr lang="ru-RU" b="1" dirty="0" err="1" smtClean="0">
                <a:latin typeface="+mj-lt"/>
              </a:rPr>
              <a:t>Губерина</a:t>
            </a:r>
            <a:r>
              <a:rPr lang="ru-RU" b="1" dirty="0" smtClean="0">
                <a:latin typeface="+mj-lt"/>
              </a:rPr>
              <a:t> в Загребе.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По </a:t>
            </a:r>
            <a:r>
              <a:rPr lang="ru-RU" b="1" dirty="0" err="1" smtClean="0">
                <a:latin typeface="+mj-lt"/>
              </a:rPr>
              <a:t>верботональному</a:t>
            </a:r>
            <a:r>
              <a:rPr lang="ru-RU" b="1" dirty="0" smtClean="0">
                <a:latin typeface="+mj-lt"/>
              </a:rPr>
              <a:t> методу в настоящее время работают более 600 центров в 70-ти странах мира.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39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Сонорные носовые звуки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М   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68052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М – поднять пальцы рук к носу, развести руки вперёд в стороны мягким, плавным движением при одновременном произнесении М_____. Движение слегка напряжённое, слабое, длительное.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Н – поднять пальцы рук к носу, развести руки в стороны умеренно резким движением при одновременном произнесении Н_____. Движение слегка напряжённое, слабое, удлинённое.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Для произнесения носовых согласных характерен выход слабой воздушной струи через нос. Движения рук мягкие, пластичные и как бы продолжающие естественное направление воздуха.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060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Сонорные звуки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Л  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824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Л – вращать руками перед грудью с одновременным проговариванием слогов ла, ла, ла… Движение слегка напряжённое, слабое, краткое.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Р- мелкими, краткими, быстрыми движениями рук и ног имитировать вибрацию при одновременном воспроизведении Р_____. Движение напряжённое, сильное, длительное.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198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Примерный ход работы по автоматизации  звука  </a:t>
            </a:r>
            <a:r>
              <a:rPr lang="ru-RU" b="1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После того, как ребёнок научился правильно произносить звук С, начинается закрепление  в прямых (или обратных) слогах. Соединяем движение на звук С </a:t>
            </a:r>
            <a:r>
              <a:rPr lang="ru-RU" b="1" dirty="0" err="1" smtClean="0"/>
              <a:t>с</a:t>
            </a:r>
            <a:r>
              <a:rPr lang="ru-RU" b="1" dirty="0" smtClean="0"/>
              <a:t> движениями на А, О, У, Ы, Э.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СА-СО-СУ-СЫ-СЭ     или    АС-ОС-УС-ЫС-ЭС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Затем автоматизируем звук С в</a:t>
            </a:r>
          </a:p>
          <a:p>
            <a:pPr marL="0" indent="0">
              <a:buNone/>
            </a:pPr>
            <a:r>
              <a:rPr lang="ru-RU" b="1" dirty="0" smtClean="0"/>
              <a:t>односложных словах. К слогам СА, СО, СУ, СЫ, СЭ присоединяем движения на соответствующие согласные: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САМ, СОК, СУП, СЫН, СЭМ.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226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6800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47860" cy="538293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Потом звук С закрепляем в двусложных словах с прямыми слогами: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 САНИ, СОВЫ, СУПЫ, СЫНЫ.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 Далее звук С автоматизируется в середине слов: </a:t>
            </a:r>
          </a:p>
          <a:p>
            <a:pPr marL="0" indent="0">
              <a:buNone/>
            </a:pPr>
            <a:r>
              <a:rPr lang="ru-RU" b="1" dirty="0" smtClean="0"/>
              <a:t>  ОСА, КУСОК, (вижу) КАССУ, КОСЫ.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 ...в конце слов:</a:t>
            </a:r>
          </a:p>
          <a:p>
            <a:pPr marL="0" indent="0">
              <a:buNone/>
            </a:pPr>
            <a:r>
              <a:rPr lang="ru-RU" b="1" dirty="0" smtClean="0"/>
              <a:t>   НАС, НОС, ФОКУС, КУМЫС.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 …в слогах и словах со стечениями:</a:t>
            </a:r>
          </a:p>
          <a:p>
            <a:pPr marL="0" indent="0">
              <a:buNone/>
            </a:pPr>
            <a:r>
              <a:rPr lang="ru-RU" b="1" dirty="0" smtClean="0"/>
              <a:t>   СКА-СКО-СКУ-СКИ</a:t>
            </a:r>
          </a:p>
          <a:p>
            <a:pPr marL="0" indent="0">
              <a:buNone/>
            </a:pPr>
            <a:r>
              <a:rPr lang="ru-RU" b="1" dirty="0" smtClean="0"/>
              <a:t>   СКАТЫ, СКОРО, СКУЛЫ.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2444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6800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40768"/>
            <a:ext cx="8247860" cy="5114968"/>
          </a:xfrm>
        </p:spPr>
        <p:txBody>
          <a:bodyPr/>
          <a:lstStyle/>
          <a:p>
            <a:r>
              <a:rPr lang="ru-RU" b="1" dirty="0" smtClean="0"/>
              <a:t>…в словах со стечениями в середине слов:</a:t>
            </a:r>
          </a:p>
          <a:p>
            <a:pPr>
              <a:buNone/>
            </a:pPr>
            <a:r>
              <a:rPr lang="ru-RU" b="1" dirty="0" smtClean="0"/>
              <a:t>  МАСКА, КАПУСТА, МОСТЫ, КУСТЫ, АИСТЫ.</a:t>
            </a:r>
          </a:p>
          <a:p>
            <a:pPr algn="ctr">
              <a:buNone/>
            </a:pPr>
            <a:r>
              <a:rPr lang="ru-RU" b="1" dirty="0" smtClean="0"/>
              <a:t>В </a:t>
            </a:r>
            <a:r>
              <a:rPr lang="ru-RU" b="1" dirty="0" err="1" smtClean="0"/>
              <a:t>чистоговорках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СА-СА-СА – У СОНИ РУСАЯ КОСА.</a:t>
            </a:r>
          </a:p>
          <a:p>
            <a:pPr>
              <a:buNone/>
            </a:pPr>
            <a:r>
              <a:rPr lang="ru-RU" b="1" dirty="0" smtClean="0"/>
              <a:t>СО-СО-СО – ЭТО ЭЛИСО.</a:t>
            </a:r>
          </a:p>
          <a:p>
            <a:pPr>
              <a:buNone/>
            </a:pPr>
            <a:r>
              <a:rPr lang="ru-RU" b="1" dirty="0" smtClean="0"/>
              <a:t>СУ-СУ-СУ – САМ Я СУМКУ НЕСУ; САМА СУМКУ НЕСУ.</a:t>
            </a:r>
          </a:p>
          <a:p>
            <a:pPr>
              <a:buNone/>
            </a:pPr>
            <a:r>
              <a:rPr lang="ru-RU" b="1" dirty="0" smtClean="0"/>
              <a:t>СЫ-СЫ-СЫ – ПАПИНЫ УСЫ.</a:t>
            </a:r>
          </a:p>
          <a:p>
            <a:pPr>
              <a:buNone/>
            </a:pPr>
            <a:r>
              <a:rPr lang="ru-RU" b="1" dirty="0" smtClean="0"/>
              <a:t>АС-АС-АС- НАМ КУПИЛИ АНАНАС.</a:t>
            </a:r>
          </a:p>
          <a:p>
            <a:pPr>
              <a:buNone/>
            </a:pPr>
            <a:r>
              <a:rPr lang="ru-RU" b="1" dirty="0" smtClean="0"/>
              <a:t>ОС-ОС-ОС – САМИ КУПИМ КОКОС.</a:t>
            </a:r>
          </a:p>
          <a:p>
            <a:pPr>
              <a:buNone/>
            </a:pPr>
            <a:r>
              <a:rPr lang="ru-RU" b="1" dirty="0" smtClean="0"/>
              <a:t>УС-УС-УС – К НАМ ИДЁТ ИНДУС.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5366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476672"/>
            <a:ext cx="7239000" cy="1368152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Здоровьесберегающие</a:t>
            </a: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технологии: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95537" y="1916832"/>
            <a:ext cx="8084888" cy="402200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ru-RU" sz="2400" b="1" dirty="0"/>
              <a:t>Развивающий массаж с использованием </a:t>
            </a:r>
            <a:r>
              <a:rPr lang="ru-RU" sz="2400" b="1" dirty="0" err="1"/>
              <a:t>фонопедического</a:t>
            </a:r>
            <a:r>
              <a:rPr lang="ru-RU" sz="2400" b="1" dirty="0"/>
              <a:t> метода В.В. Емельянова, </a:t>
            </a:r>
            <a:r>
              <a:rPr lang="ru-RU" sz="2400" b="1" dirty="0" err="1"/>
              <a:t>ортофонического</a:t>
            </a:r>
            <a:r>
              <a:rPr lang="ru-RU" sz="2400" b="1" dirty="0"/>
              <a:t> метода Е.С. </a:t>
            </a:r>
            <a:r>
              <a:rPr lang="ru-RU" sz="2400" b="1" dirty="0" err="1"/>
              <a:t>Алмазовой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Речедвигательные</a:t>
            </a:r>
            <a:r>
              <a:rPr lang="ru-RU" sz="2400" b="1" dirty="0"/>
              <a:t> упражнения с элементами </a:t>
            </a:r>
            <a:r>
              <a:rPr lang="ru-RU" sz="2400" b="1" dirty="0" err="1"/>
              <a:t>психогимнастики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Различные виды дыхательной гимнастики.</a:t>
            </a:r>
          </a:p>
          <a:p>
            <a:r>
              <a:rPr lang="ru-RU" sz="2400" b="1" dirty="0"/>
              <a:t>Су-</a:t>
            </a:r>
            <a:r>
              <a:rPr lang="ru-RU" sz="2400" b="1" dirty="0" err="1"/>
              <a:t>джоктерапия</a:t>
            </a:r>
            <a:endParaRPr lang="ru-RU" sz="2400" b="1" dirty="0"/>
          </a:p>
          <a:p>
            <a:r>
              <a:rPr lang="ru-RU" sz="2400" b="1" dirty="0"/>
              <a:t>Эмоционально – экспрессивная лексика.</a:t>
            </a:r>
          </a:p>
          <a:p>
            <a:r>
              <a:rPr lang="ru-RU" sz="2400" b="1" dirty="0" err="1"/>
              <a:t>Аромотерапия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Хромотерапия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Литтотерапия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endParaRPr lang="en-US" sz="2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17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404664"/>
            <a:ext cx="7383016" cy="1287016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Виды развивающего массажа: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r>
              <a:rPr lang="ru-RU" sz="3000" dirty="0"/>
              <a:t> </a:t>
            </a:r>
            <a:r>
              <a:rPr lang="ru-RU" sz="2400" b="1" dirty="0"/>
              <a:t>Артикуляционный массаж.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Фонопедические</a:t>
            </a:r>
            <a:r>
              <a:rPr lang="ru-RU" sz="2400" b="1" dirty="0"/>
              <a:t> упражнения с элементами массажа гортани, неба, голосовых связок.</a:t>
            </a:r>
          </a:p>
          <a:p>
            <a:r>
              <a:rPr lang="ru-RU" sz="2400" b="1" dirty="0"/>
              <a:t>Резонаторный массаж.</a:t>
            </a:r>
          </a:p>
          <a:p>
            <a:r>
              <a:rPr lang="ru-RU" sz="2400" b="1" dirty="0"/>
              <a:t> Самомассаж лица.</a:t>
            </a:r>
          </a:p>
          <a:p>
            <a:r>
              <a:rPr lang="ru-RU" sz="2400" b="1" dirty="0"/>
              <a:t> Самомассаж кистей и пальцев рук.</a:t>
            </a:r>
          </a:p>
          <a:p>
            <a:r>
              <a:rPr lang="ru-RU" sz="2400" b="1" dirty="0"/>
              <a:t>Упражнения для суставов пальцев с элементами сопротивления.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Плантарный</a:t>
            </a:r>
            <a:r>
              <a:rPr lang="ru-RU" sz="2400" b="1" dirty="0"/>
              <a:t> массаж.</a:t>
            </a:r>
          </a:p>
          <a:p>
            <a:r>
              <a:rPr lang="ru-RU" sz="2400" b="1" dirty="0"/>
              <a:t>Аурикулярный массаж.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01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6978724" cy="1224136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Артикуляционный массаж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7921377" cy="2592288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i="1" dirty="0" err="1"/>
              <a:t>Кинезотерапевтическая</a:t>
            </a:r>
            <a:r>
              <a:rPr lang="ru-RU" sz="2800" b="1" i="1" dirty="0"/>
              <a:t> гимнастика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/>
              <a:t>Задачи: </a:t>
            </a:r>
          </a:p>
          <a:p>
            <a:r>
              <a:rPr lang="ru-RU" sz="2800" b="1" dirty="0"/>
              <a:t> Активизировать мышцы губ, языка, глотки и гортаноглотки.</a:t>
            </a:r>
          </a:p>
          <a:p>
            <a:r>
              <a:rPr lang="ru-RU" sz="2800" b="1" dirty="0"/>
              <a:t>Развивать артикуляционную моторику</a:t>
            </a:r>
          </a:p>
          <a:p>
            <a:r>
              <a:rPr lang="ru-RU" sz="2800" b="1" dirty="0"/>
              <a:t>Снять напряжение гортани, губ, языка, челюсти при фонации. </a:t>
            </a:r>
            <a:endParaRPr lang="en-US" sz="2800" b="1" dirty="0"/>
          </a:p>
          <a:p>
            <a:pPr>
              <a:buFontTx/>
              <a:buChar char="-"/>
            </a:pPr>
            <a:endParaRPr lang="ru-RU" sz="2800" b="1" dirty="0"/>
          </a:p>
          <a:p>
            <a:pPr>
              <a:buFontTx/>
              <a:buChar char="-"/>
            </a:pPr>
            <a:endParaRPr lang="ru-RU" b="1" i="1" dirty="0"/>
          </a:p>
        </p:txBody>
      </p:sp>
      <p:pic>
        <p:nvPicPr>
          <p:cNvPr id="9221" name="Picture 5" descr="просодика 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65613"/>
            <a:ext cx="3457575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просодика 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65613"/>
            <a:ext cx="34559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0488" y="335915"/>
            <a:ext cx="7239000" cy="1143000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Резонаторный массаж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827585" y="1556792"/>
            <a:ext cx="7452816" cy="456937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/>
              <a:t>Задачи:</a:t>
            </a:r>
            <a:r>
              <a:rPr lang="ru-RU" sz="2800" b="1" dirty="0"/>
              <a:t> </a:t>
            </a:r>
            <a:endParaRPr lang="en-US" sz="2800" b="1" dirty="0"/>
          </a:p>
          <a:p>
            <a:r>
              <a:rPr lang="ru-RU" sz="2800" b="1" dirty="0"/>
              <a:t> Активизировать резонаторные зоны;</a:t>
            </a:r>
          </a:p>
          <a:p>
            <a:r>
              <a:rPr lang="ru-RU" sz="2800" b="1" dirty="0"/>
              <a:t>Развивать диапазон детского голоса</a:t>
            </a:r>
          </a:p>
          <a:p>
            <a:endParaRPr lang="ru-RU" sz="2800" b="1" dirty="0"/>
          </a:p>
          <a:p>
            <a:pPr>
              <a:buFont typeface="Wingdings" pitchFamily="2" charset="2"/>
              <a:buNone/>
            </a:pPr>
            <a:endParaRPr lang="ru-RU" sz="2800" i="1" dirty="0"/>
          </a:p>
          <a:p>
            <a:endParaRPr lang="ru-RU" i="1" dirty="0"/>
          </a:p>
        </p:txBody>
      </p:sp>
      <p:pic>
        <p:nvPicPr>
          <p:cNvPr id="10245" name="Picture 5" descr="просодика 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13100"/>
            <a:ext cx="4537075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Admin\Рабочий стол\просодика 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16338"/>
            <a:ext cx="3816350" cy="2916237"/>
          </a:xfrm>
          <a:noFill/>
        </p:spPr>
      </p:pic>
      <p:pic>
        <p:nvPicPr>
          <p:cNvPr id="55299" name="Picture 5" descr="просодика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просодика 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388937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2565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cs typeface="Aharoni" pitchFamily="2" charset="-79"/>
              </a:rPr>
              <a:t>Как метод работы над произношением слабослышащих детей фонетическая ритмика была заимствована группой советских педагогов под руководством </a:t>
            </a:r>
            <a:r>
              <a:rPr lang="ru-RU" b="1" dirty="0" err="1" smtClean="0">
                <a:cs typeface="Aharoni" pitchFamily="2" charset="-79"/>
              </a:rPr>
              <a:t>Э.И.Леонгард</a:t>
            </a:r>
            <a:r>
              <a:rPr lang="ru-RU" b="1" dirty="0" smtClean="0">
                <a:cs typeface="Aharoni" pitchFamily="2" charset="-79"/>
              </a:rPr>
              <a:t> в Реабилитационном центре «</a:t>
            </a:r>
            <a:r>
              <a:rPr lang="ru-RU" b="1" dirty="0" err="1" smtClean="0">
                <a:cs typeface="Aharoni" pitchFamily="2" charset="-79"/>
              </a:rPr>
              <a:t>Суваг</a:t>
            </a:r>
            <a:r>
              <a:rPr lang="ru-RU" b="1" dirty="0" smtClean="0">
                <a:cs typeface="Aharoni" pitchFamily="2" charset="-79"/>
              </a:rPr>
              <a:t>» в Загребе.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cs typeface="Aharoni" pitchFamily="2" charset="-79"/>
              </a:rPr>
              <a:t>Антонина Николаевна </a:t>
            </a:r>
            <a:r>
              <a:rPr lang="ru-RU" b="1" dirty="0" err="1" smtClean="0">
                <a:cs typeface="Aharoni" pitchFamily="2" charset="-79"/>
              </a:rPr>
              <a:t>Пфафенродт</a:t>
            </a:r>
            <a:r>
              <a:rPr lang="ru-RU" b="1" dirty="0" smtClean="0">
                <a:cs typeface="Aharoni" pitchFamily="2" charset="-79"/>
              </a:rPr>
              <a:t> и Татьяна Михайловна Власова в 1983 году впервые представили фонетическую ритмику в СССР. В 1989 году было издано пособие «Фонетическая ритмика».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8156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Су-</a:t>
            </a:r>
            <a:r>
              <a:rPr lang="ru-RU" b="1" dirty="0" err="1">
                <a:solidFill>
                  <a:schemeClr val="tx2"/>
                </a:solidFill>
              </a:rPr>
              <a:t>джок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мамаева 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500562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мамаева 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644900"/>
            <a:ext cx="5040312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DSC01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398963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DSC016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3100"/>
            <a:ext cx="4500562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57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50" y="144463"/>
            <a:ext cx="7239000" cy="1556345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r>
              <a:rPr lang="ru-RU" sz="38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</a:rPr>
              <a:t>Самомассаж</a:t>
            </a: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</a:rPr>
              <a:t> кистей и пальцев рук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539551" y="1988840"/>
            <a:ext cx="8064897" cy="1512168"/>
          </a:xfrm>
        </p:spPr>
        <p:txBody>
          <a:bodyPr>
            <a:normAutofit fontScale="25000" lnSpcReduction="20000"/>
          </a:bodyPr>
          <a:lstStyle/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ru-RU" sz="7400" b="1" dirty="0" smtClean="0"/>
              <a:t>Задачи: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ru-RU" sz="7400" b="1" dirty="0" smtClean="0"/>
              <a:t>1. Усиливать рефлекторные связи коры головного мозга с мышцами и сосудами мозга.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ru-RU" sz="7400" b="1" dirty="0" smtClean="0"/>
              <a:t>2.Развивать общую, мелкую, артикуляционную моторику.</a:t>
            </a:r>
          </a:p>
          <a:p>
            <a:pPr marL="273050" indent="-273050" eaLnBrk="1" hangingPunct="1">
              <a:defRPr/>
            </a:pPr>
            <a:endParaRPr lang="ru-RU" sz="7400" b="1" dirty="0" smtClean="0"/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 </a:t>
            </a:r>
          </a:p>
          <a:p>
            <a:pPr marL="273050" indent="-273050" eaLnBrk="1" hangingPunct="1">
              <a:defRPr/>
            </a:pPr>
            <a:endParaRPr lang="ru-RU" i="1" dirty="0" smtClean="0"/>
          </a:p>
        </p:txBody>
      </p:sp>
      <p:pic>
        <p:nvPicPr>
          <p:cNvPr id="8196" name="Picture 4" descr="просодика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44900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просодика 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38877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9219" name="Picture 2" descr="C:\Documents and Settings\Admin\Рабочий стол\просодика 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642938"/>
            <a:ext cx="7572375" cy="5454650"/>
          </a:xfrm>
        </p:spPr>
      </p:pic>
    </p:spTree>
    <p:extLst>
      <p:ext uri="{BB962C8B-B14F-4D97-AF65-F5344CB8AC3E}">
        <p14:creationId xmlns:p14="http://schemas.microsoft.com/office/powerpoint/2010/main" val="33989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0243" name="Picture 2" descr="C:\Documents and Settings\Admin\Рабочий стол\просодика 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668338"/>
            <a:ext cx="7429500" cy="541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1267" name="Picture 3" descr="C:\Documents and Settings\Admin\Рабочий стол\просодика 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866775"/>
            <a:ext cx="7643813" cy="521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4" name="Picture 4" descr="наталья 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04031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мамаева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504031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мамаева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460851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мамаева 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4427538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мамаева 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284662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5300" y="191098"/>
            <a:ext cx="7239000" cy="786699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eaLnBrk="0" hangingPunct="0">
              <a:defRPr/>
            </a:pPr>
            <a:r>
              <a:rPr lang="ru-RU" sz="38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Аурикулярный</a:t>
            </a: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массаж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5541" y="979599"/>
            <a:ext cx="7527925" cy="533060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Воздействовать на зоны, отвечающие за работу гортани, неба, голосовых связок;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Активизировать работу речевого центра</a:t>
            </a:r>
          </a:p>
          <a:p>
            <a:endParaRPr lang="ru-RU" sz="2800" b="1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i="1" dirty="0"/>
          </a:p>
        </p:txBody>
      </p:sp>
      <p:pic>
        <p:nvPicPr>
          <p:cNvPr id="14340" name="Picture 5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25717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4356100" y="3860800"/>
            <a:ext cx="26638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4356100" y="3213100"/>
            <a:ext cx="18002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Oval 8"/>
          <p:cNvSpPr>
            <a:spLocks noChangeArrowheads="1"/>
          </p:cNvSpPr>
          <p:nvPr/>
        </p:nvSpPr>
        <p:spPr bwMode="auto">
          <a:xfrm>
            <a:off x="4284663" y="40052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Oval 9"/>
          <p:cNvSpPr>
            <a:spLocks noChangeArrowheads="1"/>
          </p:cNvSpPr>
          <p:nvPr/>
        </p:nvSpPr>
        <p:spPr bwMode="auto">
          <a:xfrm>
            <a:off x="4356100" y="48688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Oval 10"/>
          <p:cNvSpPr>
            <a:spLocks noChangeArrowheads="1"/>
          </p:cNvSpPr>
          <p:nvPr/>
        </p:nvSpPr>
        <p:spPr bwMode="auto">
          <a:xfrm>
            <a:off x="3563938" y="44370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 flipV="1">
            <a:off x="900113" y="3644900"/>
            <a:ext cx="27352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Oval 12"/>
          <p:cNvSpPr>
            <a:spLocks noChangeArrowheads="1"/>
          </p:cNvSpPr>
          <p:nvPr/>
        </p:nvSpPr>
        <p:spPr bwMode="auto">
          <a:xfrm>
            <a:off x="3851275" y="48688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H="1">
            <a:off x="827088" y="5013325"/>
            <a:ext cx="309721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5940425" y="3429000"/>
            <a:ext cx="8651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6588125" y="4149725"/>
            <a:ext cx="8651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107950" y="3860800"/>
            <a:ext cx="8651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395288" y="5876925"/>
            <a:ext cx="8651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43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7463" y="8855"/>
            <a:ext cx="7239000" cy="901787"/>
          </a:xfrm>
          <a:noFill/>
        </p:spPr>
        <p:txBody>
          <a:bodyPr lIns="45720" tIns="0" rIns="45720" bIns="0" anchor="b" anchorCtr="0">
            <a:normAutofit/>
          </a:bodyPr>
          <a:lstStyle/>
          <a:p>
            <a:pPr algn="l" eaLnBrk="0" hangingPunct="0">
              <a:defRPr/>
            </a:pPr>
            <a:r>
              <a:rPr lang="ru-RU" sz="38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Плантарный</a:t>
            </a: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массаж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836712"/>
            <a:ext cx="7777162" cy="54038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 Воздействовать на зоны, отвечающие за работу горла, шеи, лобных пазух;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Повысить речевую активность;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Стабилизировать общий тонус организма</a:t>
            </a:r>
            <a:endParaRPr lang="ru-RU" sz="2800" b="1" i="1" dirty="0"/>
          </a:p>
        </p:txBody>
      </p:sp>
      <p:pic>
        <p:nvPicPr>
          <p:cNvPr id="15364" name="Picture 5" descr="просодика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3744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просодика 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74491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Определение фонетической ритмики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5" y="2060848"/>
            <a:ext cx="7812856" cy="4065315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ea typeface="Batang" pitchFamily="18" charset="-127"/>
                <a:cs typeface="Aharoni" pitchFamily="2" charset="-79"/>
              </a:rPr>
              <a:t>Фонетическая ритмика – это система двигательных упражнений, в которых различные движения (корпуса, головы, рук, ног) сочетаются с произнесением определённого речевого материала (звуков, слогов, слов, фраз).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ea typeface="Batang" pitchFamily="18" charset="-127"/>
                <a:cs typeface="Aharoni" pitchFamily="2" charset="-79"/>
              </a:rPr>
              <a:t>Этот метод способствует установлению связи между работой кистей рук, артикуляционного аппарата.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ea typeface="Batang" pitchFamily="18" charset="-127"/>
                <a:cs typeface="Aharoni" pitchFamily="2" charset="-79"/>
              </a:rPr>
              <a:t>При выполнении движений у детей появляется непринуждённость  и благоприятный эмоциональный фон, что положительно сказывается на речевой моторике.</a:t>
            </a:r>
            <a:endParaRPr lang="ru-RU" b="1" dirty="0">
              <a:ea typeface="Batang" pitchFamily="18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769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95432"/>
            <a:ext cx="8510588" cy="1004094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dirty="0" err="1" smtClean="0">
                <a:solidFill>
                  <a:schemeClr val="tx2"/>
                </a:solidFill>
                <a:effectLst/>
              </a:rPr>
              <a:t>Литотерапия</a:t>
            </a:r>
            <a:endParaRPr lang="ru-RU" b="1" i="1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2292" name="Picture 10" descr="мамаева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2797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мамаева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3399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мамаева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мамаева 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Oval 14"/>
          <p:cNvSpPr>
            <a:spLocks noChangeArrowheads="1"/>
          </p:cNvSpPr>
          <p:nvPr/>
        </p:nvSpPr>
        <p:spPr bwMode="auto">
          <a:xfrm>
            <a:off x="179388" y="1196752"/>
            <a:ext cx="2087562" cy="6122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Речные камушки</a:t>
            </a:r>
          </a:p>
        </p:txBody>
      </p:sp>
      <p:sp>
        <p:nvSpPr>
          <p:cNvPr id="12297" name="Oval 15"/>
          <p:cNvSpPr>
            <a:spLocks noChangeArrowheads="1"/>
          </p:cNvSpPr>
          <p:nvPr/>
        </p:nvSpPr>
        <p:spPr bwMode="auto">
          <a:xfrm>
            <a:off x="0" y="3213100"/>
            <a:ext cx="22320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Крупный песок</a:t>
            </a:r>
          </a:p>
        </p:txBody>
      </p:sp>
      <p:sp>
        <p:nvSpPr>
          <p:cNvPr id="12298" name="Oval 16"/>
          <p:cNvSpPr>
            <a:spLocks noChangeArrowheads="1"/>
          </p:cNvSpPr>
          <p:nvPr/>
        </p:nvSpPr>
        <p:spPr bwMode="auto">
          <a:xfrm>
            <a:off x="6300788" y="1340768"/>
            <a:ext cx="2447925" cy="9361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Полудрагоценные</a:t>
            </a:r>
          </a:p>
          <a:p>
            <a:pPr algn="ctr"/>
            <a:r>
              <a:rPr lang="ru-RU" dirty="0"/>
              <a:t> камни</a:t>
            </a:r>
          </a:p>
        </p:txBody>
      </p:sp>
      <p:sp>
        <p:nvSpPr>
          <p:cNvPr id="12299" name="Oval 17"/>
          <p:cNvSpPr>
            <a:spLocks noChangeArrowheads="1"/>
          </p:cNvSpPr>
          <p:nvPr/>
        </p:nvSpPr>
        <p:spPr bwMode="auto">
          <a:xfrm>
            <a:off x="4500563" y="1700213"/>
            <a:ext cx="1655762" cy="684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Минералы</a:t>
            </a:r>
          </a:p>
        </p:txBody>
      </p:sp>
      <p:sp>
        <p:nvSpPr>
          <p:cNvPr id="12300" name="Oval 18"/>
          <p:cNvSpPr>
            <a:spLocks noChangeArrowheads="1"/>
          </p:cNvSpPr>
          <p:nvPr/>
        </p:nvSpPr>
        <p:spPr bwMode="auto">
          <a:xfrm>
            <a:off x="2555875" y="1700213"/>
            <a:ext cx="1728788" cy="684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Мелкий песок</a:t>
            </a:r>
          </a:p>
        </p:txBody>
      </p:sp>
      <p:sp>
        <p:nvSpPr>
          <p:cNvPr id="12301" name="Oval 21"/>
          <p:cNvSpPr>
            <a:spLocks noChangeArrowheads="1"/>
          </p:cNvSpPr>
          <p:nvPr/>
        </p:nvSpPr>
        <p:spPr bwMode="auto">
          <a:xfrm>
            <a:off x="250825" y="4149725"/>
            <a:ext cx="19446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Ракушки</a:t>
            </a:r>
          </a:p>
        </p:txBody>
      </p:sp>
      <p:pic>
        <p:nvPicPr>
          <p:cNvPr id="12302" name="Picture 22" descr="мамаева 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26527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4" descr="мамаева 0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75225"/>
            <a:ext cx="25098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5" descr="мамаева 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397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920037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Аромотерапия</a:t>
            </a:r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950" y="2492375"/>
            <a:ext cx="5040313" cy="3101975"/>
          </a:xfrm>
        </p:spPr>
        <p:txBody>
          <a:bodyPr>
            <a:noAutofit/>
          </a:bodyPr>
          <a:lstStyle/>
          <a:p>
            <a:pPr marL="731520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лаванда, жасмина – снижает число ошибок;</a:t>
            </a:r>
          </a:p>
          <a:p>
            <a:pPr marL="731520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розмарин – успокаивает и устраняет состояние стресса;</a:t>
            </a:r>
          </a:p>
          <a:p>
            <a:pPr marL="731520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грейпфрут, эвкалипт -  повышает работоспособность</a:t>
            </a:r>
          </a:p>
        </p:txBody>
      </p:sp>
      <p:pic>
        <p:nvPicPr>
          <p:cNvPr id="13316" name="Picture 6" descr="ларцева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40576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63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664"/>
            <a:ext cx="8510588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tx2"/>
                </a:solidFill>
              </a:rPr>
              <a:t>Хромотерапия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484784"/>
            <a:ext cx="8446839" cy="461439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effectLst/>
              </a:rPr>
              <a:t>голубой– успокаивает;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effectLst/>
              </a:rPr>
              <a:t>фиолетовый цвет – угнетает;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effectLst/>
              </a:rPr>
              <a:t>красный цвет – активизирует;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effectLst/>
              </a:rPr>
              <a:t>зеленый цвет – создает хорошее настроение;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effectLst/>
              </a:rPr>
              <a:t>розовый цвет – тонизирует;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effectLst/>
              </a:rPr>
              <a:t>желтый цвет – нейтрализует негатив</a:t>
            </a:r>
          </a:p>
        </p:txBody>
      </p:sp>
      <p:pic>
        <p:nvPicPr>
          <p:cNvPr id="15364" name="Picture 4" descr="MCj043265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3479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мамаева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Копия юбилей свадьба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308768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975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05273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Власова, Т. М., Фонетическая ритмика: Пособие для учителя / Т. М. Власова, А. Н. </a:t>
            </a:r>
            <a:r>
              <a:rPr lang="ru-RU" sz="2400" b="1" dirty="0" err="1">
                <a:solidFill>
                  <a:schemeClr val="tx2"/>
                </a:solidFill>
              </a:rPr>
              <a:t>Пфафендрот</a:t>
            </a:r>
            <a:r>
              <a:rPr lang="ru-RU" sz="2400" b="1" dirty="0">
                <a:solidFill>
                  <a:schemeClr val="tx2"/>
                </a:solidFill>
              </a:rPr>
              <a:t>. – М.; 1996.  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Мухина, А. Я. </a:t>
            </a:r>
            <a:r>
              <a:rPr lang="ru-RU" sz="2400" b="1" dirty="0" err="1">
                <a:solidFill>
                  <a:schemeClr val="tx2"/>
                </a:solidFill>
              </a:rPr>
              <a:t>Речедвигательная</a:t>
            </a:r>
            <a:r>
              <a:rPr lang="ru-RU" sz="2400" b="1" dirty="0">
                <a:solidFill>
                  <a:schemeClr val="tx2"/>
                </a:solidFill>
              </a:rPr>
              <a:t> ритмика / А. Я. Мухина. – М.; 2008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Тарасова, К. В. Онтогенез музыкальных способностей / К.В. Тарасова. – М.; 1988. </a:t>
            </a:r>
            <a:r>
              <a:rPr lang="ru-RU" sz="2400" b="1" dirty="0" err="1" smtClean="0">
                <a:solidFill>
                  <a:schemeClr val="tx2"/>
                </a:solidFill>
              </a:rPr>
              <a:t>Камаев</a:t>
            </a:r>
            <a:r>
              <a:rPr lang="ru-RU" sz="2400" b="1" dirty="0">
                <a:solidFill>
                  <a:schemeClr val="tx2"/>
                </a:solidFill>
              </a:rPr>
              <a:t>, А.Ф. Народное музыкальное творчество / А.Ф. </a:t>
            </a:r>
            <a:r>
              <a:rPr lang="ru-RU" sz="2400" b="1" dirty="0" err="1">
                <a:solidFill>
                  <a:schemeClr val="tx2"/>
                </a:solidFill>
              </a:rPr>
              <a:t>Камаев</a:t>
            </a:r>
            <a:r>
              <a:rPr lang="ru-RU" sz="2400" b="1" dirty="0">
                <a:solidFill>
                  <a:schemeClr val="tx2"/>
                </a:solidFill>
              </a:rPr>
              <a:t>, Т.Ю. </a:t>
            </a:r>
            <a:r>
              <a:rPr lang="ru-RU" sz="2400" b="1" dirty="0" err="1">
                <a:solidFill>
                  <a:schemeClr val="tx2"/>
                </a:solidFill>
              </a:rPr>
              <a:t>Камаева</a:t>
            </a:r>
            <a:r>
              <a:rPr lang="ru-RU" sz="2400" b="1" dirty="0">
                <a:solidFill>
                  <a:schemeClr val="tx2"/>
                </a:solidFill>
              </a:rPr>
              <a:t>. – М., 2005.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err="1">
                <a:solidFill>
                  <a:schemeClr val="tx2"/>
                </a:solidFill>
              </a:rPr>
              <a:t>Руленкова</a:t>
            </a:r>
            <a:r>
              <a:rPr lang="ru-RU" sz="2400" b="1" dirty="0">
                <a:solidFill>
                  <a:schemeClr val="tx2"/>
                </a:solidFill>
              </a:rPr>
              <a:t>, Л. И. Как научить глухого ребенка слушать и говорить на основе </a:t>
            </a:r>
            <a:r>
              <a:rPr lang="ru-RU" sz="2400" b="1" dirty="0" err="1">
                <a:solidFill>
                  <a:schemeClr val="tx2"/>
                </a:solidFill>
              </a:rPr>
              <a:t>верботонального</a:t>
            </a:r>
            <a:r>
              <a:rPr lang="ru-RU" sz="2400" b="1" dirty="0">
                <a:solidFill>
                  <a:schemeClr val="tx2"/>
                </a:solidFill>
              </a:rPr>
              <a:t> метода. – М., 2012. </a:t>
            </a:r>
          </a:p>
        </p:txBody>
      </p:sp>
    </p:spTree>
    <p:extLst>
      <p:ext uri="{BB962C8B-B14F-4D97-AF65-F5344CB8AC3E}">
        <p14:creationId xmlns:p14="http://schemas.microsoft.com/office/powerpoint/2010/main" val="46182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272338" cy="1358900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accent1"/>
                </a:solidFill>
              </a:rPr>
              <a:t/>
            </a:r>
            <a:br>
              <a:rPr lang="ru-RU" sz="4000" i="1" dirty="0">
                <a:solidFill>
                  <a:schemeClr val="accent1"/>
                </a:solidFill>
              </a:rPr>
            </a:br>
            <a:r>
              <a:rPr lang="ru-RU" sz="4000" i="1" dirty="0">
                <a:solidFill>
                  <a:schemeClr val="accent1"/>
                </a:solidFill>
              </a:rPr>
              <a:t/>
            </a:r>
            <a:br>
              <a:rPr lang="ru-RU" sz="4000" i="1" dirty="0">
                <a:solidFill>
                  <a:schemeClr val="accent1"/>
                </a:solidFill>
              </a:rPr>
            </a:br>
            <a:r>
              <a:rPr lang="ru-RU" sz="6700" b="1" i="1" dirty="0">
                <a:solidFill>
                  <a:srgbClr val="FFCC00"/>
                </a:solidFill>
              </a:rPr>
              <a:t>Желаем </a:t>
            </a:r>
            <a:r>
              <a:rPr lang="ru-RU" sz="6700" b="1" i="1" dirty="0">
                <a:solidFill>
                  <a:schemeClr val="accent1"/>
                </a:solidFill>
              </a:rPr>
              <a:t> </a:t>
            </a:r>
            <a:r>
              <a:rPr lang="ru-RU" sz="6700" b="1" i="1" dirty="0">
                <a:solidFill>
                  <a:srgbClr val="FFCC00"/>
                </a:solidFill>
              </a:rPr>
              <a:t>успеха!</a:t>
            </a:r>
            <a:br>
              <a:rPr lang="ru-RU" sz="6700" b="1" i="1" dirty="0">
                <a:solidFill>
                  <a:srgbClr val="FFCC00"/>
                </a:solidFill>
              </a:rPr>
            </a:br>
            <a:endParaRPr lang="ru-RU" sz="6700" b="1" i="1" dirty="0">
              <a:solidFill>
                <a:srgbClr val="FFCC00"/>
              </a:solidFill>
            </a:endParaRPr>
          </a:p>
        </p:txBody>
      </p:sp>
      <p:pic>
        <p:nvPicPr>
          <p:cNvPr id="45059" name="Picture 3" descr="солнышк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6696075" cy="4846637"/>
          </a:xfrm>
        </p:spPr>
      </p:pic>
    </p:spTree>
    <p:extLst>
      <p:ext uri="{BB962C8B-B14F-4D97-AF65-F5344CB8AC3E}">
        <p14:creationId xmlns:p14="http://schemas.microsoft.com/office/powerpoint/2010/main" val="2255591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Направления фонетической ритмики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80919" cy="446449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- нормализация речевого дыхания и связанной с ним слитностью речи;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- формирование умений изменять силу и высоту голоса;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- правильное воспроизведение звуков и их сочетаний изолированно, в слогах и словосочетаниях, словах, фразах;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- правильное воспроизведение речевого материала в заданном темпе;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- восприятие, различение и воспроизведение различных ритмов;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Aharoni" pitchFamily="2" charset="-79"/>
              </a:rPr>
              <a:t>- умение выражать свои эмоции разнообразными интонационными средствами.</a:t>
            </a:r>
          </a:p>
          <a:p>
            <a:pPr algn="just">
              <a:buNone/>
            </a:pPr>
            <a:r>
              <a:rPr lang="ru-RU" dirty="0">
                <a:cs typeface="Aharoni" pitchFamily="2" charset="-79"/>
              </a:rPr>
              <a:t> </a:t>
            </a:r>
            <a:r>
              <a:rPr lang="ru-RU" dirty="0" smtClean="0">
                <a:cs typeface="Aharoni" pitchFamily="2" charset="-79"/>
              </a:rPr>
              <a:t> </a:t>
            </a:r>
            <a:endParaRPr lang="ru-RU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24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476672"/>
            <a:ext cx="7239000" cy="720080"/>
          </a:xfrm>
          <a:noFill/>
        </p:spPr>
        <p:txBody>
          <a:bodyPr lIns="45720" tIns="0" rIns="45720" bIns="0" anchor="b" anchorCtr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технологии</a:t>
            </a: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«</a:t>
            </a:r>
            <a:r>
              <a:rPr lang="ru-RU" b="1" dirty="0"/>
              <a:t>Фонетическая ритмика» Т.М. Власовой. А.Н </a:t>
            </a:r>
            <a:r>
              <a:rPr lang="ru-RU" b="1" dirty="0" err="1"/>
              <a:t>Пфафенродт</a:t>
            </a:r>
            <a:r>
              <a:rPr lang="ru-RU" b="1" dirty="0"/>
              <a:t> </a:t>
            </a: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err="1" smtClean="0"/>
              <a:t>Ф</a:t>
            </a:r>
            <a:r>
              <a:rPr lang="ru-RU" sz="2400" b="1" dirty="0" err="1" smtClean="0"/>
              <a:t>онопедический</a:t>
            </a:r>
            <a:r>
              <a:rPr lang="ru-RU" sz="2400" b="1" dirty="0" smtClean="0"/>
              <a:t> метод </a:t>
            </a:r>
            <a:r>
              <a:rPr lang="ru-RU" sz="2400" b="1" dirty="0"/>
              <a:t>В.В. </a:t>
            </a:r>
            <a:r>
              <a:rPr lang="ru-RU" sz="2400" b="1" dirty="0" smtClean="0"/>
              <a:t>Емельянова.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err="1" smtClean="0"/>
              <a:t>О</a:t>
            </a:r>
            <a:r>
              <a:rPr lang="ru-RU" sz="2400" b="1" dirty="0" err="1" smtClean="0"/>
              <a:t>тофонический</a:t>
            </a:r>
            <a:r>
              <a:rPr lang="ru-RU" sz="2400" b="1" dirty="0" smtClean="0"/>
              <a:t> метод Е.С  </a:t>
            </a:r>
            <a:r>
              <a:rPr lang="ru-RU" sz="2400" b="1" dirty="0" err="1" smtClean="0"/>
              <a:t>Алмазовой</a:t>
            </a:r>
            <a:r>
              <a:rPr lang="ru-RU" sz="2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err="1" smtClean="0"/>
              <a:t>Верботональный</a:t>
            </a:r>
            <a:r>
              <a:rPr lang="ru-RU" b="1" dirty="0" smtClean="0"/>
              <a:t> метод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Петер </a:t>
            </a:r>
            <a:r>
              <a:rPr lang="ru-RU" b="1" dirty="0" err="1" smtClean="0"/>
              <a:t>Губерина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Музыкальные стимуляции (на </a:t>
            </a:r>
            <a:r>
              <a:rPr lang="ru-RU" b="1" dirty="0" err="1" smtClean="0"/>
              <a:t>верботанальном</a:t>
            </a:r>
            <a:r>
              <a:rPr lang="ru-RU" b="1" dirty="0" smtClean="0"/>
              <a:t> методе)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Л.И.Руленкова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«Дыхательный</a:t>
            </a:r>
            <a:r>
              <a:rPr lang="ru-RU" b="1" dirty="0"/>
              <a:t>» </a:t>
            </a:r>
            <a:r>
              <a:rPr lang="ru-RU" b="1" dirty="0" smtClean="0"/>
              <a:t>метод (</a:t>
            </a:r>
            <a:r>
              <a:rPr lang="ru-RU" b="1" dirty="0"/>
              <a:t>озвученный метод</a:t>
            </a:r>
            <a:r>
              <a:rPr lang="ru-RU" b="1" dirty="0" smtClean="0"/>
              <a:t>) </a:t>
            </a:r>
            <a:r>
              <a:rPr lang="ru-RU" b="1" dirty="0" err="1" smtClean="0"/>
              <a:t>Б.А.Толкачева</a:t>
            </a:r>
            <a:r>
              <a:rPr lang="ru-RU" b="1" dirty="0" smtClean="0"/>
              <a:t>.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Метод </a:t>
            </a:r>
            <a:r>
              <a:rPr lang="ru-RU" b="1" dirty="0"/>
              <a:t>«звукового» дыхания М.С. </a:t>
            </a:r>
            <a:r>
              <a:rPr lang="ru-RU" b="1" dirty="0" smtClean="0"/>
              <a:t>Лазарева.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Метод </a:t>
            </a:r>
            <a:r>
              <a:rPr lang="ru-RU" b="1" dirty="0"/>
              <a:t>«</a:t>
            </a:r>
            <a:r>
              <a:rPr lang="ru-RU" b="1" dirty="0" err="1" smtClean="0"/>
              <a:t>жестовго</a:t>
            </a:r>
            <a:r>
              <a:rPr lang="ru-RU" b="1" dirty="0" smtClean="0"/>
              <a:t>» пения Д.Е </a:t>
            </a:r>
            <a:r>
              <a:rPr lang="ru-RU" b="1" dirty="0" err="1" smtClean="0"/>
              <a:t>Огородникова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Методика</a:t>
            </a:r>
            <a:r>
              <a:rPr lang="ru-RU" b="1" dirty="0" err="1"/>
              <a:t>«Музыка</a:t>
            </a:r>
            <a:r>
              <a:rPr lang="ru-RU" b="1" dirty="0"/>
              <a:t> интеллекта</a:t>
            </a:r>
            <a:r>
              <a:rPr lang="ru-RU" b="1" dirty="0" smtClean="0"/>
              <a:t>» </a:t>
            </a:r>
            <a:r>
              <a:rPr lang="ru-RU" b="1" dirty="0"/>
              <a:t>А. А. </a:t>
            </a:r>
            <a:r>
              <a:rPr lang="ru-RU" b="1" dirty="0" err="1" smtClean="0"/>
              <a:t>Самбурской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Метод </a:t>
            </a:r>
            <a:r>
              <a:rPr lang="ru-RU" b="1" dirty="0"/>
              <a:t>Альфреда </a:t>
            </a:r>
            <a:r>
              <a:rPr lang="ru-RU" b="1" dirty="0" err="1" smtClean="0"/>
              <a:t>Томатиса</a:t>
            </a:r>
            <a:r>
              <a:rPr lang="ru-RU" b="1" dirty="0" smtClean="0"/>
              <a:t> - Аудио-</a:t>
            </a:r>
            <a:r>
              <a:rPr lang="ru-RU" b="1" dirty="0" err="1" smtClean="0"/>
              <a:t>Психо</a:t>
            </a:r>
            <a:r>
              <a:rPr lang="ru-RU" b="1" dirty="0" smtClean="0"/>
              <a:t>-Фонология </a:t>
            </a:r>
            <a:r>
              <a:rPr lang="ru-RU" b="1" dirty="0"/>
              <a:t>(AПФ).</a:t>
            </a:r>
            <a:r>
              <a:rPr lang="ru-RU" dirty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/>
              <a:t>Речедвигательные</a:t>
            </a:r>
            <a:r>
              <a:rPr lang="ru-RU" sz="2400" b="1" dirty="0" smtClean="0"/>
              <a:t> </a:t>
            </a:r>
            <a:r>
              <a:rPr lang="ru-RU" sz="2400" b="1" dirty="0"/>
              <a:t>упражнения с элементами </a:t>
            </a:r>
            <a:r>
              <a:rPr lang="ru-RU" sz="2400" b="1" dirty="0" err="1" smtClean="0"/>
              <a:t>психогимнастики</a:t>
            </a:r>
            <a:r>
              <a:rPr lang="ru-RU" dirty="0" smtClean="0"/>
              <a:t> </a:t>
            </a:r>
            <a:r>
              <a:rPr lang="ru-RU" b="1" dirty="0" err="1" smtClean="0"/>
              <a:t>А.Я.Мухиной</a:t>
            </a:r>
            <a:r>
              <a:rPr lang="ru-RU" b="1" dirty="0"/>
              <a:t>.</a:t>
            </a: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endParaRPr lang="ru-RU" sz="2400" b="1" dirty="0"/>
          </a:p>
          <a:p>
            <a:endParaRPr lang="en-US" sz="2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Тренинг по фонетической ритмике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Т.М.Власова, </a:t>
            </a:r>
            <a:r>
              <a:rPr lang="ru-RU" dirty="0" err="1" smtClean="0"/>
              <a:t>А.Н.Пфафенродт</a:t>
            </a:r>
            <a:r>
              <a:rPr lang="ru-RU" dirty="0" smtClean="0"/>
              <a:t>, А.Я.Мухина рекомендуют начинать работу с гласных звуков. Движения выполняются стоя.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Движения характеризуются тремя основными элементами: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напряжённостью;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интенсивностью;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временем.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1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9256" cy="1042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Исходные положения для фонетической ритмики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http://www.zh-e.ru/_/rsrc/1472857328070/home/naucnaa-rabota/ispolzovanie-sredstv-foneticeskoj-ritmiki-v-logopediceskoj-praktike/image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01622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zh-e.ru/_/rsrc/1472857326734/home/naucnaa-rabota/ispolzovanie-sredstv-foneticeskoj-ritmiki-v-logopediceskoj-praktike/image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088232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zh-e.ru/_/rsrc/1472857316059/home/naucnaa-rabota/ispolzovanie-sredstv-foneticeskoj-ritmiki-v-logopediceskoj-praktike/image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28900"/>
            <a:ext cx="2088232" cy="349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2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Гласные   А  О  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3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А – развести руки вверх в стороны при одновременном длительном произнесении А_____. Движение ненапряжённое,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 – развести руки в стороны давящим движением при одновременном произнесении О_____. Движение слегка напряжённое, слабое, длительное.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 – давящим движением вытянуть руки вперёд при одновременном произнесении У_____. Движение напряжённое, слабое, длительное.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1808455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859</TotalTime>
  <Words>1867</Words>
  <Application>Microsoft Office PowerPoint</Application>
  <PresentationFormat>Экран (4:3)</PresentationFormat>
  <Paragraphs>215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Волна</vt:lpstr>
      <vt:lpstr>МБДОУ «Д/с «Аленький цветочек», г Абакан. Технологии звукоизвлечения и звуковедения с использованием фонопедических приемов и фонетической ритмики</vt:lpstr>
      <vt:lpstr>Из истории создания</vt:lpstr>
      <vt:lpstr>Презентация PowerPoint</vt:lpstr>
      <vt:lpstr>Определение фонетической ритмики</vt:lpstr>
      <vt:lpstr>Направления фонетической ритмики</vt:lpstr>
      <vt:lpstr> технологии:</vt:lpstr>
      <vt:lpstr>Тренинг по фонетической ритмике </vt:lpstr>
      <vt:lpstr>Исходные положения для фонетической ритмики</vt:lpstr>
      <vt:lpstr>Гласные   А  О  У</vt:lpstr>
      <vt:lpstr> Гласные  И  Э  Ы</vt:lpstr>
      <vt:lpstr>Йотированные гласные  Я</vt:lpstr>
      <vt:lpstr> Звуки  Е   Ё   Ю</vt:lpstr>
      <vt:lpstr>Упражнения для постановки звуков</vt:lpstr>
      <vt:lpstr>Согласные звуки  Смычные глухие П    Т   К</vt:lpstr>
      <vt:lpstr>Смычные звонкие звуки  Б    Д    Г</vt:lpstr>
      <vt:lpstr>Щелевые глухие звуки           С   Ш</vt:lpstr>
      <vt:lpstr>Щелевые глухие звуки         Ф    Х</vt:lpstr>
      <vt:lpstr>Щелевые звонкие звуки          З   Ж  В</vt:lpstr>
      <vt:lpstr>Аффрикаты  Ц   Ч</vt:lpstr>
      <vt:lpstr>Сонорные носовые звуки  М   Н</vt:lpstr>
      <vt:lpstr>Сонорные звуки  Л  Р</vt:lpstr>
      <vt:lpstr>Примерный ход работы по автоматизации  звука  С</vt:lpstr>
      <vt:lpstr>Презентация PowerPoint</vt:lpstr>
      <vt:lpstr>Презентация PowerPoint</vt:lpstr>
      <vt:lpstr>Здоровьесберегающие технологии:</vt:lpstr>
      <vt:lpstr>Виды развивающего массажа:</vt:lpstr>
      <vt:lpstr>Артикуляционный массаж</vt:lpstr>
      <vt:lpstr>Резонаторный массаж</vt:lpstr>
      <vt:lpstr>Презентация PowerPoint</vt:lpstr>
      <vt:lpstr>Су-джок</vt:lpstr>
      <vt:lpstr>Презентация PowerPoint</vt:lpstr>
      <vt:lpstr>Самомассаж кистей и пальцев рук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Аурикулярный массаж</vt:lpstr>
      <vt:lpstr>Плантарный массаж</vt:lpstr>
      <vt:lpstr>Литотерапия</vt:lpstr>
      <vt:lpstr>Презентация PowerPoint</vt:lpstr>
      <vt:lpstr>Хромотерапия</vt:lpstr>
      <vt:lpstr>Презентация PowerPoint</vt:lpstr>
      <vt:lpstr>  Желаем  успеха!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«Д/с «Аленький цветочек», г Абакан. Технологии звукоизвлечения и звуковедения с использованием фонопедических приемов и фонетической ритмики</dc:title>
  <dc:creator>User</dc:creator>
  <cp:lastModifiedBy>User</cp:lastModifiedBy>
  <cp:revision>36</cp:revision>
  <dcterms:created xsi:type="dcterms:W3CDTF">2017-04-08T13:34:08Z</dcterms:created>
  <dcterms:modified xsi:type="dcterms:W3CDTF">2017-04-11T00:57:54Z</dcterms:modified>
</cp:coreProperties>
</file>